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99" r:id="rId2"/>
  </p:sldMasterIdLst>
  <p:notesMasterIdLst>
    <p:notesMasterId r:id="rId40"/>
  </p:notesMasterIdLst>
  <p:sldIdLst>
    <p:sldId id="427" r:id="rId3"/>
    <p:sldId id="440" r:id="rId4"/>
    <p:sldId id="525" r:id="rId5"/>
    <p:sldId id="526" r:id="rId6"/>
    <p:sldId id="256" r:id="rId7"/>
    <p:sldId id="481" r:id="rId8"/>
    <p:sldId id="257" r:id="rId9"/>
    <p:sldId id="258" r:id="rId10"/>
    <p:sldId id="276" r:id="rId11"/>
    <p:sldId id="533" r:id="rId12"/>
    <p:sldId id="527" r:id="rId13"/>
    <p:sldId id="260" r:id="rId14"/>
    <p:sldId id="261" r:id="rId15"/>
    <p:sldId id="262" r:id="rId16"/>
    <p:sldId id="534" r:id="rId17"/>
    <p:sldId id="277" r:id="rId18"/>
    <p:sldId id="531" r:id="rId19"/>
    <p:sldId id="532" r:id="rId20"/>
    <p:sldId id="524" r:id="rId21"/>
    <p:sldId id="274" r:id="rId22"/>
    <p:sldId id="476" r:id="rId23"/>
    <p:sldId id="270" r:id="rId24"/>
    <p:sldId id="485" r:id="rId25"/>
    <p:sldId id="479" r:id="rId26"/>
    <p:sldId id="477" r:id="rId27"/>
    <p:sldId id="457" r:id="rId28"/>
    <p:sldId id="474" r:id="rId29"/>
    <p:sldId id="478" r:id="rId30"/>
    <p:sldId id="487" r:id="rId31"/>
    <p:sldId id="278" r:id="rId32"/>
    <p:sldId id="483" r:id="rId33"/>
    <p:sldId id="482" r:id="rId34"/>
    <p:sldId id="500" r:id="rId35"/>
    <p:sldId id="535" r:id="rId36"/>
    <p:sldId id="536" r:id="rId37"/>
    <p:sldId id="521" r:id="rId38"/>
    <p:sldId id="3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initials="M" lastIdx="1" clrIdx="0">
    <p:extLst>
      <p:ext uri="{19B8F6BF-5375-455C-9EA6-DF929625EA0E}">
        <p15:presenceInfo xmlns:p15="http://schemas.microsoft.com/office/powerpoint/2012/main" userId="3824193e914915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56" autoAdjust="0"/>
    <p:restoredTop sz="78436" autoAdjust="0"/>
  </p:normalViewPr>
  <p:slideViewPr>
    <p:cSldViewPr snapToGrid="0">
      <p:cViewPr varScale="1">
        <p:scale>
          <a:sx n="77" d="100"/>
          <a:sy n="77" d="100"/>
        </p:scale>
        <p:origin x="200" y="1904"/>
      </p:cViewPr>
      <p:guideLst>
        <p:guide orient="horz" pos="2160"/>
        <p:guide pos="384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AA863736-4B0C-4BC3-BF56-D5F8F9DEC51D}" type="datetimeFigureOut">
              <a:rPr lang="en-US" smtClean="0"/>
              <a:pPr/>
              <a:t>5/31/21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6529C17-051B-4EAF-85C7-9865EAA2BA8E}" type="slidenum">
              <a:rPr lang="en-US" smtClean="0"/>
              <a:pPr/>
              <a:t>‹#›</a:t>
            </a:fld>
            <a:endParaRPr lang="en-US" dirty="0"/>
          </a:p>
        </p:txBody>
      </p:sp>
    </p:spTree>
    <p:extLst>
      <p:ext uri="{BB962C8B-B14F-4D97-AF65-F5344CB8AC3E}">
        <p14:creationId xmlns:p14="http://schemas.microsoft.com/office/powerpoint/2010/main" val="247771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400" i="1" baseline="0" dirty="0"/>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10</a:t>
            </a:fld>
            <a:endParaRPr lang="en-US"/>
          </a:p>
        </p:txBody>
      </p:sp>
    </p:spTree>
    <p:extLst>
      <p:ext uri="{BB962C8B-B14F-4D97-AF65-F5344CB8AC3E}">
        <p14:creationId xmlns:p14="http://schemas.microsoft.com/office/powerpoint/2010/main" val="339318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11</a:t>
            </a:fld>
            <a:endParaRPr lang="en-US"/>
          </a:p>
        </p:txBody>
      </p:sp>
    </p:spTree>
    <p:extLst>
      <p:ext uri="{BB962C8B-B14F-4D97-AF65-F5344CB8AC3E}">
        <p14:creationId xmlns:p14="http://schemas.microsoft.com/office/powerpoint/2010/main" val="165846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400" b="0" dirty="0">
                <a:solidFill>
                  <a:schemeClr val="tx1"/>
                </a:solidFill>
                <a:effectLst/>
              </a:rPr>
              <a:t>Su hijo(a) podría no ver esto. Depende de usted mantener a su hijo(a) en el curso.</a:t>
            </a:r>
            <a:endParaRPr lang="en-US" sz="1400" b="0" dirty="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17-051B-4EAF-85C7-9865EAA2BA8E}" type="slidenum">
              <a:rPr lang="en-US" smtClean="0"/>
              <a:t>12</a:t>
            </a:fld>
            <a:endParaRPr lang="en-US"/>
          </a:p>
        </p:txBody>
      </p:sp>
    </p:spTree>
    <p:extLst>
      <p:ext uri="{BB962C8B-B14F-4D97-AF65-F5344CB8AC3E}">
        <p14:creationId xmlns:p14="http://schemas.microsoft.com/office/powerpoint/2010/main" val="100671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13</a:t>
            </a:fld>
            <a:endParaRPr lang="en-US" dirty="0"/>
          </a:p>
        </p:txBody>
      </p:sp>
    </p:spTree>
    <p:extLst>
      <p:ext uri="{BB962C8B-B14F-4D97-AF65-F5344CB8AC3E}">
        <p14:creationId xmlns:p14="http://schemas.microsoft.com/office/powerpoint/2010/main" val="274998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ea typeface="+mn-ea"/>
                <a:cs typeface="+mn-cs"/>
              </a:rPr>
              <a:t>Sabemos que la adolescencia es un período tanto de autodescubrimiento como de inseguridad. Los padres pueden apoyar a su hijo(a) y al trabajo de la escuela trabajando junto con su hijo(a) para desarrollar una autoestima y autoconfianza positivas. </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Apoyando a su hijo(a) para que tenga un actitud positiva hacia el personal y el trabajo escolar, y ayudando a desarrollar estrategias de organización para apoyar el aprendizaje, los padres pueden impactar positivamente en el aprendizaje de su hijo(a).</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14</a:t>
            </a:fld>
            <a:endParaRPr lang="en-US"/>
          </a:p>
        </p:txBody>
      </p:sp>
    </p:spTree>
    <p:extLst>
      <p:ext uri="{BB962C8B-B14F-4D97-AF65-F5344CB8AC3E}">
        <p14:creationId xmlns:p14="http://schemas.microsoft.com/office/powerpoint/2010/main" val="6360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Calibri" panose="020F0502020204030204" pitchFamily="34" charset="0"/>
                <a:ea typeface="+mn-ea"/>
                <a:cs typeface="+mn-cs"/>
              </a:rPr>
              <a:t>Ask participants what benefits they have personally observed since their child began middle school.  Share out with the whole group a couple responses from both English and Spanish speakers. </a:t>
            </a:r>
            <a:endParaRPr lang="en-US" sz="1200" b="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16</a:t>
            </a:fld>
            <a:endParaRPr lang="en-US"/>
          </a:p>
        </p:txBody>
      </p:sp>
    </p:spTree>
    <p:extLst>
      <p:ext uri="{BB962C8B-B14F-4D97-AF65-F5344CB8AC3E}">
        <p14:creationId xmlns:p14="http://schemas.microsoft.com/office/powerpoint/2010/main" val="408889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17</a:t>
            </a:fld>
            <a:endParaRPr lang="en-US" dirty="0"/>
          </a:p>
        </p:txBody>
      </p:sp>
    </p:spTree>
    <p:extLst>
      <p:ext uri="{BB962C8B-B14F-4D97-AF65-F5344CB8AC3E}">
        <p14:creationId xmlns:p14="http://schemas.microsoft.com/office/powerpoint/2010/main" val="167350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Ask participants what word stands out in the “additional benefits” list: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tx1"/>
                </a:solidFill>
                <a:effectLst/>
                <a:ea typeface="+mn-ea"/>
                <a:cs typeface="+mn-cs"/>
              </a:rPr>
              <a:t>Está claro que la preparatoria no es punto final, sino un trampolín. Veremos más detalladamente los beneficios adicionales durante nuestra próxima sesión.</a:t>
            </a:r>
            <a:endParaRPr lang="en-US" sz="1400" i="1" dirty="0"/>
          </a:p>
        </p:txBody>
      </p:sp>
      <p:sp>
        <p:nvSpPr>
          <p:cNvPr id="4" name="Slide Number Placeholder 3"/>
          <p:cNvSpPr>
            <a:spLocks noGrp="1"/>
          </p:cNvSpPr>
          <p:nvPr>
            <p:ph type="sldNum" sz="quarter" idx="5"/>
          </p:nvPr>
        </p:nvSpPr>
        <p:spPr/>
        <p:txBody>
          <a:bodyPr/>
          <a:lstStyle/>
          <a:p>
            <a:fld id="{26529C17-051B-4EAF-85C7-9865EAA2BA8E}" type="slidenum">
              <a:rPr lang="en-US" smtClean="0"/>
              <a:t>18</a:t>
            </a:fld>
            <a:endParaRPr lang="en-US"/>
          </a:p>
        </p:txBody>
      </p:sp>
    </p:spTree>
    <p:extLst>
      <p:ext uri="{BB962C8B-B14F-4D97-AF65-F5344CB8AC3E}">
        <p14:creationId xmlns:p14="http://schemas.microsoft.com/office/powerpoint/2010/main" val="322734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i="1" dirty="0"/>
              <a:t>Walk them through the chart.  Focus on the speaking data</a:t>
            </a:r>
            <a:r>
              <a:rPr lang="en-US" sz="1400" i="1" baseline="0" dirty="0"/>
              <a:t> (the second set of bars).</a:t>
            </a:r>
            <a:r>
              <a:rPr lang="es-ES" sz="1400" kern="1200" dirty="0">
                <a:solidFill>
                  <a:schemeClr val="tx1"/>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tx1"/>
                </a:solidFill>
                <a:effectLst/>
                <a:ea typeface="+mn-ea"/>
                <a:cs typeface="+mn-cs"/>
              </a:rPr>
              <a:t>Para las familias inmigrantes, la capacidad de comprender, hablar, leer y escribir en el idioma materno desaparece rápidamente. Una investigación en el sur de California reveló que sólo el 45% de los adultos de primera generación que inmigraron a Estados Unidos antes de los 13 años de edad todavía podían hablar bien el idioma de sus padres. Solo el 35% de los inmigrantes de segunda generación podría hablar su lengua materna. Y solo el 5% de los inmigrantes de tercera generación podría hablar el idioma de sus abuelos. Sin hacer un esfuerzo consciente por mantenerlo, las familias pueden perder su idioma materno en 3 o 4 generaciones, lo que demuestra lo poderoso que es el inglés en Estados Unidos.</a:t>
            </a:r>
            <a:endParaRPr lang="en-US" sz="1400" kern="1200" dirty="0">
              <a:solidFill>
                <a:schemeClr val="tx1"/>
              </a:solidFill>
              <a:effectLst/>
              <a:ea typeface="+mn-ea"/>
              <a:cs typeface="+mn-cs"/>
            </a:endParaRPr>
          </a:p>
          <a:p>
            <a:pPr lvl="0">
              <a:spcBef>
                <a:spcPts val="0"/>
              </a:spcBef>
              <a:buNone/>
            </a:pPr>
            <a:endParaRPr lang="en" i="1" dirty="0"/>
          </a:p>
        </p:txBody>
      </p:sp>
    </p:spTree>
    <p:extLst>
      <p:ext uri="{BB962C8B-B14F-4D97-AF65-F5344CB8AC3E}">
        <p14:creationId xmlns:p14="http://schemas.microsoft.com/office/powerpoint/2010/main" val="166270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20</a:t>
            </a:fld>
            <a:endParaRPr lang="en-US" dirty="0"/>
          </a:p>
        </p:txBody>
      </p:sp>
    </p:spTree>
    <p:extLst>
      <p:ext uri="{BB962C8B-B14F-4D97-AF65-F5344CB8AC3E}">
        <p14:creationId xmlns:p14="http://schemas.microsoft.com/office/powerpoint/2010/main" val="49453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Facilitators: try to mix up your parents so that they are sitting in mixed language</a:t>
            </a:r>
            <a:r>
              <a:rPr lang="en-US" sz="1400" i="1" baseline="0" dirty="0"/>
              <a:t> groups. Make sure there is at least one bilingual at each table who can give linguistic support as needed.</a:t>
            </a:r>
            <a:endParaRPr lang="es-ES" sz="14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kern="1200" dirty="0">
              <a:solidFill>
                <a:schemeClr val="tx1"/>
              </a:solidFill>
              <a:effectLst/>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s-ES" sz="1400" kern="1200" dirty="0">
                <a:solidFill>
                  <a:schemeClr val="tx1"/>
                </a:solidFill>
                <a:effectLst/>
                <a:ea typeface="+mn-ea"/>
                <a:cs typeface="+mn-cs"/>
              </a:rPr>
              <a:t>El programa de Participación Familiar en Lenguaje Dual e Inmersión está respaldado por un subsidio del Departamento de Educación de Estados Unidos a través de la Oficina de Adquisición del Idioma Inglés.</a:t>
            </a:r>
          </a:p>
          <a:p>
            <a:pPr marL="171450" marR="0" lvl="0" indent="-171450" algn="l" defTabSz="914400" rtl="0" eaLnBrk="1" fontAlgn="auto" latinLnBrk="0" hangingPunct="1">
              <a:lnSpc>
                <a:spcPct val="100000"/>
              </a:lnSpc>
              <a:spcBef>
                <a:spcPts val="0"/>
              </a:spcBef>
              <a:spcAft>
                <a:spcPts val="0"/>
              </a:spcAft>
              <a:buClrTx/>
              <a:buSzTx/>
              <a:tabLst/>
              <a:defRPr/>
            </a:pPr>
            <a:r>
              <a:rPr lang="es-ES" sz="1400" kern="1200" dirty="0">
                <a:solidFill>
                  <a:schemeClr val="tx1"/>
                </a:solidFill>
                <a:effectLst/>
                <a:ea typeface="+mn-ea"/>
                <a:cs typeface="+mn-cs"/>
              </a:rPr>
              <a:t>Impartiremos </a:t>
            </a:r>
            <a:r>
              <a:rPr lang="es-MX" sz="1400" kern="1200" dirty="0">
                <a:solidFill>
                  <a:schemeClr val="tx1"/>
                </a:solidFill>
                <a:effectLst/>
                <a:ea typeface="+mn-ea"/>
                <a:cs typeface="+mn-cs"/>
              </a:rPr>
              <a:t>estas sesiones en forma bilingüe en lugar de formar diferentes grupos. Sus hijos están juntos para aprender y esa integración es clave para el éxito del programa. Sin embargo, tengan presente que aunque estas sesiones se realicen en forma bilingüe, a sus hijos se les enseña en uno u otro idioma; los profesores no traducen ni usan los dos idiomas durante su instrucción, aun cuando esta noche sí haremos algo de eso.</a:t>
            </a:r>
            <a:r>
              <a:rPr lang="en-US" sz="1400" dirty="0">
                <a:effectLst/>
              </a:rPr>
              <a:t> </a:t>
            </a:r>
            <a:endParaRPr lang="en-US" sz="1400"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dirty="0">
                <a:solidFill>
                  <a:schemeClr val="tx1"/>
                </a:solidFill>
                <a:effectLst/>
                <a:ea typeface="+mn-ea"/>
                <a:cs typeface="+mn-cs"/>
              </a:rPr>
              <a:t>En un estudio de 2011, auspiciado por el Departamento de Educación de Estados Unidos, los investigadores usaron una base de datos de 1,477 estudiantes inscritos en programas de inmersión en español, francés, japonés o chino en 14 estados de los EEUU. En el grado 12, los estudiantes DLI superaron a sus compañeros que no estaban en DLI en lectura, escritura y, principalmente, en la expresión oral del segundo idioma.</a:t>
            </a:r>
            <a:endParaRPr lang="en-US" sz="1400" kern="1200" dirty="0">
              <a:solidFill>
                <a:schemeClr val="tx1"/>
              </a:solidFill>
              <a:effectLst/>
              <a:ea typeface="+mn-ea"/>
              <a:cs typeface="+mn-cs"/>
            </a:endParaRPr>
          </a:p>
          <a:p>
            <a:r>
              <a:rPr lang="es-ES" sz="1400" kern="1200" dirty="0">
                <a:solidFill>
                  <a:schemeClr val="tx1"/>
                </a:solidFill>
                <a:effectLst/>
                <a:ea typeface="+mn-ea"/>
                <a:cs typeface="+mn-cs"/>
              </a:rPr>
              <a:t> </a:t>
            </a:r>
            <a:endParaRPr lang="en-US" sz="1400" kern="1200" dirty="0">
              <a:solidFill>
                <a:schemeClr val="tx1"/>
              </a:solidFill>
              <a:effectLst/>
              <a:ea typeface="+mn-ea"/>
              <a:cs typeface="+mn-cs"/>
            </a:endParaRPr>
          </a:p>
          <a:p>
            <a:r>
              <a:rPr lang="es-ES" sz="1400" i="1" kern="1200" dirty="0">
                <a:solidFill>
                  <a:schemeClr val="tx1"/>
                </a:solidFill>
                <a:effectLst/>
                <a:ea typeface="+mn-ea"/>
                <a:cs typeface="+mn-cs"/>
              </a:rPr>
              <a:t>Aclaración: </a:t>
            </a:r>
            <a:r>
              <a:rPr lang="es-ES" sz="1400" kern="1200" dirty="0">
                <a:solidFill>
                  <a:schemeClr val="tx1"/>
                </a:solidFill>
                <a:effectLst/>
                <a:ea typeface="+mn-ea"/>
                <a:cs typeface="+mn-cs"/>
              </a:rPr>
              <a:t>ACTFL corresponde </a:t>
            </a:r>
            <a:r>
              <a:rPr lang="es-ES" sz="1400" b="0" kern="1200" dirty="0">
                <a:solidFill>
                  <a:schemeClr val="tx1"/>
                </a:solidFill>
                <a:effectLst/>
                <a:ea typeface="+mn-ea"/>
                <a:cs typeface="+mn-cs"/>
              </a:rPr>
              <a:t>al </a:t>
            </a:r>
            <a:r>
              <a:rPr lang="es-ES" sz="1400" i="1" kern="1200" dirty="0">
                <a:solidFill>
                  <a:schemeClr val="tx1"/>
                </a:solidFill>
                <a:effectLst/>
                <a:ea typeface="+mn-ea"/>
                <a:cs typeface="+mn-cs"/>
              </a:rPr>
              <a:t>American Council </a:t>
            </a:r>
            <a:r>
              <a:rPr lang="es-ES" sz="1400" i="1" kern="1200" dirty="0" err="1">
                <a:solidFill>
                  <a:schemeClr val="tx1"/>
                </a:solidFill>
                <a:effectLst/>
                <a:ea typeface="+mn-ea"/>
                <a:cs typeface="+mn-cs"/>
              </a:rPr>
              <a:t>on</a:t>
            </a:r>
            <a:r>
              <a:rPr lang="es-ES" sz="1400" i="1" kern="1200" dirty="0">
                <a:solidFill>
                  <a:schemeClr val="tx1"/>
                </a:solidFill>
                <a:effectLst/>
                <a:ea typeface="+mn-ea"/>
                <a:cs typeface="+mn-cs"/>
              </a:rPr>
              <a:t> </a:t>
            </a:r>
            <a:r>
              <a:rPr lang="es-ES" sz="1400" i="1" kern="1200" dirty="0" err="1">
                <a:solidFill>
                  <a:schemeClr val="tx1"/>
                </a:solidFill>
                <a:effectLst/>
                <a:ea typeface="+mn-ea"/>
                <a:cs typeface="+mn-cs"/>
              </a:rPr>
              <a:t>the</a:t>
            </a:r>
            <a:r>
              <a:rPr lang="es-ES" sz="1400" kern="1200" dirty="0">
                <a:solidFill>
                  <a:schemeClr val="tx1"/>
                </a:solidFill>
                <a:effectLst/>
                <a:ea typeface="+mn-ea"/>
                <a:cs typeface="+mn-cs"/>
              </a:rPr>
              <a:t> </a:t>
            </a:r>
            <a:r>
              <a:rPr lang="es-ES" sz="1400" i="1" kern="1200" dirty="0" err="1">
                <a:solidFill>
                  <a:schemeClr val="tx1"/>
                </a:solidFill>
                <a:effectLst/>
                <a:ea typeface="+mn-ea"/>
                <a:cs typeface="+mn-cs"/>
              </a:rPr>
              <a:t>Teaching</a:t>
            </a:r>
            <a:r>
              <a:rPr lang="es-ES" sz="1400" i="1" kern="1200" dirty="0">
                <a:solidFill>
                  <a:schemeClr val="tx1"/>
                </a:solidFill>
                <a:effectLst/>
                <a:ea typeface="+mn-ea"/>
                <a:cs typeface="+mn-cs"/>
              </a:rPr>
              <a:t> of </a:t>
            </a:r>
            <a:r>
              <a:rPr lang="es-ES" sz="1400" i="1" kern="1200" dirty="0" err="1">
                <a:solidFill>
                  <a:schemeClr val="tx1"/>
                </a:solidFill>
                <a:effectLst/>
                <a:ea typeface="+mn-ea"/>
                <a:cs typeface="+mn-cs"/>
              </a:rPr>
              <a:t>Foreign</a:t>
            </a:r>
            <a:r>
              <a:rPr lang="es-ES" sz="1400" i="1" kern="1200" dirty="0">
                <a:solidFill>
                  <a:schemeClr val="tx1"/>
                </a:solidFill>
                <a:effectLst/>
                <a:ea typeface="+mn-ea"/>
                <a:cs typeface="+mn-cs"/>
              </a:rPr>
              <a:t> </a:t>
            </a:r>
            <a:r>
              <a:rPr lang="es-ES" sz="1400" i="1" kern="1200" dirty="0" err="1">
                <a:solidFill>
                  <a:schemeClr val="tx1"/>
                </a:solidFill>
                <a:effectLst/>
                <a:ea typeface="+mn-ea"/>
                <a:cs typeface="+mn-cs"/>
              </a:rPr>
              <a:t>Languages</a:t>
            </a:r>
            <a:r>
              <a:rPr lang="es-ES" sz="1400" kern="1200" dirty="0">
                <a:solidFill>
                  <a:schemeClr val="tx1"/>
                </a:solidFill>
                <a:effectLst/>
                <a:ea typeface="+mn-ea"/>
                <a:cs typeface="+mn-cs"/>
              </a:rPr>
              <a:t> (Consejo Americano para la Enseñanza de Lenguas Extranjeras).  Las Guías de Capacidad Lingüística de ACTFL son una descripción de lo que los individuos pueden hacer con el idioma en términos de hablar, escribir, escuchar y leer en situaciones reales en un contexto espontáneo y no ensayado.</a:t>
            </a:r>
            <a:endParaRPr lang="en-US" sz="1400" kern="1200" dirty="0">
              <a:solidFill>
                <a:schemeClr val="tx1"/>
              </a:solidFill>
              <a:effectLst/>
              <a:ea typeface="+mn-ea"/>
              <a:cs typeface="+mn-cs"/>
            </a:endParaRPr>
          </a:p>
          <a:p>
            <a:endParaRPr lang="en-US" sz="1400" i="1" dirty="0"/>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22</a:t>
            </a:fld>
            <a:endParaRPr lang="en-US"/>
          </a:p>
        </p:txBody>
      </p:sp>
    </p:spTree>
    <p:extLst>
      <p:ext uri="{BB962C8B-B14F-4D97-AF65-F5344CB8AC3E}">
        <p14:creationId xmlns:p14="http://schemas.microsoft.com/office/powerpoint/2010/main" val="348857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dirty="0"/>
              <a:t>Aquí hay algunas descripciones generales de los niveles de habla, lectura y escritura de los estudiantes de idiomas </a:t>
            </a:r>
            <a:r>
              <a:rPr lang="es-ES" sz="1400" b="0" dirty="0"/>
              <a:t>a niveles</a:t>
            </a:r>
            <a:r>
              <a:rPr lang="es-ES" sz="1400" b="1" dirty="0"/>
              <a:t> </a:t>
            </a:r>
            <a:r>
              <a:rPr lang="es-ES" sz="1400" dirty="0"/>
              <a:t>intermedio bajo e intermedio medio. </a:t>
            </a:r>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23</a:t>
            </a:fld>
            <a:endParaRPr lang="en-US"/>
          </a:p>
        </p:txBody>
      </p:sp>
    </p:spTree>
    <p:extLst>
      <p:ext uri="{BB962C8B-B14F-4D97-AF65-F5344CB8AC3E}">
        <p14:creationId xmlns:p14="http://schemas.microsoft.com/office/powerpoint/2010/main" val="2897701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ea typeface="Calibri" panose="020F0502020204030204" pitchFamily="34" charset="0"/>
                <a:cs typeface="Times New Roman" panose="02020603050405020304" pitchFamily="18" charset="0"/>
              </a:rPr>
              <a:t>Esta gráfica de la misma investigación muestra puntajes en expresión oral de estudiantes de inmersión desde 6º hasta 12º grado. Sólo alrededor del 41% de estudiantes de 6º  grado estuvieron en un puntaje combinado de los niveles 4 a 6. Se necesitó hasta el 12º grado para alcanzar el porcentaje combinado del 96.9% para los niveles 4 a 6. Esta gráfica también muestra una dramática disminución en el nivel 6+ entre el 9º  y 10º  grado. Este es a menudo el punto entre secundaria y preparatoria, donde menos cursos se ofrecen en el idioma segundo.</a:t>
            </a:r>
            <a:endParaRPr lang="en-US" sz="1400" dirty="0"/>
          </a:p>
          <a:p>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24</a:t>
            </a:fld>
            <a:endParaRPr lang="en-US"/>
          </a:p>
        </p:txBody>
      </p:sp>
    </p:spTree>
    <p:extLst>
      <p:ext uri="{BB962C8B-B14F-4D97-AF65-F5344CB8AC3E}">
        <p14:creationId xmlns:p14="http://schemas.microsoft.com/office/powerpoint/2010/main" val="3749982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25</a:t>
            </a:fld>
            <a:endParaRPr lang="en-US" dirty="0"/>
          </a:p>
        </p:txBody>
      </p:sp>
    </p:spTree>
    <p:extLst>
      <p:ext uri="{BB962C8B-B14F-4D97-AF65-F5344CB8AC3E}">
        <p14:creationId xmlns:p14="http://schemas.microsoft.com/office/powerpoint/2010/main" val="83383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r>
              <a:rPr lang="es-ES" sz="1400" kern="1200" dirty="0">
                <a:solidFill>
                  <a:schemeClr val="tx1"/>
                </a:solidFill>
                <a:effectLst/>
                <a:ea typeface="+mn-ea"/>
                <a:cs typeface="+mn-cs"/>
              </a:rPr>
              <a:t>A pesar de los muchos beneficios del DLI en nivel secundaria, los padres con idioma materno español a menudo temen que sus hijos no alcancen las habilidades necesarias para ser exitosos en inglés. Los beneficios mencionados anteriormente se suman a que los estudiantes logran altos niveles de dominio en inglés.</a:t>
            </a:r>
            <a:endParaRPr lang="en-US" sz="1400" kern="1200" dirty="0">
              <a:solidFill>
                <a:schemeClr val="tx1"/>
              </a:solidFill>
              <a:effectLst/>
              <a:ea typeface="+mn-ea"/>
              <a:cs typeface="+mn-cs"/>
            </a:endParaRPr>
          </a:p>
          <a:p>
            <a:r>
              <a:rPr lang="es-ES" sz="1400" kern="1200" dirty="0">
                <a:solidFill>
                  <a:schemeClr val="tx1"/>
                </a:solidFill>
                <a:effectLst/>
                <a:ea typeface="+mn-ea"/>
                <a:cs typeface="+mn-cs"/>
              </a:rPr>
              <a:t>Esta gráfica muestra los niveles de dominio de estudiantes en lectura en inglés dentro de una variedad de programas. Representa una investigación longitudinal que involucró a más de 15,000 estudiantes en diferentes programas e idiomas de varios estados de los Estados Unidos. Investigación longitudinal significa que estamos observando a los mismos estudiantes conforme pasa el tiempo. Vamos a ver una versión más grande de la gráfica para una mejor interpretación.</a:t>
            </a:r>
            <a:endParaRPr lang="en-US" sz="1400"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baseline="0" dirty="0"/>
              <a:t>You don’t have to go into detail about all of the different kinds of programs on this graph.  Point out the heavy dotted line, which represents average English-language reading achievement levels for native English speakers in English-only programs (for your information only:  NCE = Normal Curve Equivalent – an NCE of 50 = the 50th percentile, which is the average performance of native English-speaking students) that’s depicted by the dotted line and the top 2 lines for ELs in two-way and developmental bilingual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r>
              <a:rPr lang="es-ES" sz="1400" kern="1200" dirty="0">
                <a:solidFill>
                  <a:schemeClr val="tx1"/>
                </a:solidFill>
                <a:effectLst/>
                <a:ea typeface="+mn-ea"/>
                <a:cs typeface="+mn-cs"/>
              </a:rPr>
              <a:t>Los programas Bidireccionales DLI intencionalmente reúnen estudiantes de dos grupos de idiomas — idioma materno inglés y aquéllos que hablan el idioma asociado (español) en casa.</a:t>
            </a:r>
            <a:endParaRPr lang="en-US" sz="1400" kern="1200" dirty="0">
              <a:solidFill>
                <a:schemeClr val="tx1"/>
              </a:solidFill>
              <a:effectLst/>
              <a:ea typeface="+mn-ea"/>
              <a:cs typeface="+mn-cs"/>
            </a:endParaRPr>
          </a:p>
          <a:p>
            <a:r>
              <a:rPr lang="es-ES" sz="1400" kern="1200" dirty="0">
                <a:solidFill>
                  <a:schemeClr val="tx1"/>
                </a:solidFill>
                <a:effectLst/>
                <a:ea typeface="+mn-ea"/>
                <a:cs typeface="+mn-cs"/>
              </a:rPr>
              <a:t> </a:t>
            </a:r>
            <a:endParaRPr lang="en-US" sz="1400" kern="1200" dirty="0">
              <a:solidFill>
                <a:schemeClr val="tx1"/>
              </a:solidFill>
              <a:effectLst/>
              <a:ea typeface="+mn-ea"/>
              <a:cs typeface="+mn-cs"/>
            </a:endParaRPr>
          </a:p>
          <a:p>
            <a:r>
              <a:rPr lang="es-ES" sz="1400" kern="1200" dirty="0">
                <a:solidFill>
                  <a:schemeClr val="tx1"/>
                </a:solidFill>
                <a:effectLst/>
                <a:ea typeface="+mn-ea"/>
                <a:cs typeface="+mn-cs"/>
              </a:rPr>
              <a:t>Los programas de DLI unidireccional –también conocidos como Educación Bilingüe en Desarrollo – atienden a estudiantes con lenguaje y antecedentes culturales similares – por ejemplo, un grupo de estudiantes que hablan español en casa. Estos estudiantes tienen la oportunidad de mantener y mejorar su idioma materno mientras aprenden inglés. El programa bidireccional muestra los mejores resultados, y los puntajes continúan para mejorar de un año al otro.</a:t>
            </a:r>
            <a:endParaRPr lang="en-US" sz="1400" i="1" baseline="0" dirty="0"/>
          </a:p>
        </p:txBody>
      </p:sp>
    </p:spTree>
    <p:extLst>
      <p:ext uri="{BB962C8B-B14F-4D97-AF65-F5344CB8AC3E}">
        <p14:creationId xmlns:p14="http://schemas.microsoft.com/office/powerpoint/2010/main" val="139615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US" sz="1400" dirty="0">
              <a:effectLst/>
              <a:ea typeface="Calibri" panose="020F0502020204030204" pitchFamily="34" charset="0"/>
              <a:cs typeface="Times New Roman" panose="02020603050405020304" pitchFamily="18" charset="0"/>
            </a:endParaRPr>
          </a:p>
          <a:p>
            <a:pPr>
              <a:spcAft>
                <a:spcPts val="800"/>
              </a:spcAft>
            </a:pPr>
            <a:r>
              <a:rPr lang="es-ES" sz="1400" dirty="0"/>
              <a:t>Mientras sus hijos enfrentan estudios académicos más serios, ambos padres con idioma materno inglés y español pueden aumentar su preocupación de que a sus hijos les enseñen materias como matemáticas y ciencias en un idioma que no es inglés, temiendo que no podrán resolver bien las pruebas estandarizadas y los exámenes para ingresar a la universidad.</a:t>
            </a:r>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28</a:t>
            </a:fld>
            <a:endParaRPr lang="en-US"/>
          </a:p>
        </p:txBody>
      </p:sp>
    </p:spTree>
    <p:extLst>
      <p:ext uri="{BB962C8B-B14F-4D97-AF65-F5344CB8AC3E}">
        <p14:creationId xmlns:p14="http://schemas.microsoft.com/office/powerpoint/2010/main" val="254847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tx1"/>
                </a:solidFill>
                <a:effectLst/>
                <a:ea typeface="+mn-ea"/>
                <a:cs typeface="+mn-cs"/>
              </a:rPr>
              <a:t>Las investigaciones durante las pasadas cinco décadas han mostrado resultados similares. Después de un rezago inicial en habilidades de lectoescritura en inglés, en las pruebas estandarizadas de lectura y matemáticas los estudiantes de DLI lo hacen tan bien o mejor que sus pares que no están en </a:t>
            </a:r>
            <a:r>
              <a:rPr lang="es-ES" sz="1400" b="1" kern="1200" dirty="0">
                <a:solidFill>
                  <a:schemeClr val="tx1"/>
                </a:solidFill>
                <a:effectLst/>
                <a:ea typeface="+mn-ea"/>
                <a:cs typeface="+mn-cs"/>
              </a:rPr>
              <a:t>DLI</a:t>
            </a:r>
            <a:r>
              <a:rPr lang="es-ES" sz="1400" kern="1200" dirty="0">
                <a:solidFill>
                  <a:schemeClr val="tx1"/>
                </a:solidFill>
                <a:effectLst/>
                <a:ea typeface="+mn-ea"/>
                <a:cs typeface="+mn-cs"/>
              </a:rPr>
              <a:t>, aun cuando los exámenes están en inglés y la instrucción ha sido en el segundo idioma (no inglés). </a:t>
            </a:r>
            <a:endParaRPr lang="en-US" sz="1400" dirty="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29</a:t>
            </a:fld>
            <a:endParaRPr lang="en-US"/>
          </a:p>
        </p:txBody>
      </p:sp>
    </p:spTree>
    <p:extLst>
      <p:ext uri="{BB962C8B-B14F-4D97-AF65-F5344CB8AC3E}">
        <p14:creationId xmlns:p14="http://schemas.microsoft.com/office/powerpoint/2010/main" val="2700156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30</a:t>
            </a:fld>
            <a:endParaRPr lang="en-US"/>
          </a:p>
        </p:txBody>
      </p:sp>
    </p:spTree>
    <p:extLst>
      <p:ext uri="{BB962C8B-B14F-4D97-AF65-F5344CB8AC3E}">
        <p14:creationId xmlns:p14="http://schemas.microsoft.com/office/powerpoint/2010/main" val="294010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31</a:t>
            </a:fld>
            <a:endParaRPr lang="en-US" dirty="0"/>
          </a:p>
        </p:txBody>
      </p:sp>
    </p:spTree>
    <p:extLst>
      <p:ext uri="{BB962C8B-B14F-4D97-AF65-F5344CB8AC3E}">
        <p14:creationId xmlns:p14="http://schemas.microsoft.com/office/powerpoint/2010/main" val="86013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400" i="1" dirty="0"/>
              <a:t>Depending on the size of the group, do this as a whole group (fewer than 10) or at tables.</a:t>
            </a:r>
          </a:p>
          <a:p>
            <a:pPr>
              <a:buNone/>
            </a:pPr>
            <a:r>
              <a:rPr lang="en-US" sz="1400" i="1" dirty="0"/>
              <a:t>10 minutes</a:t>
            </a:r>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slide is a place-holder only.  See Games folder for this PowerPoint</a:t>
            </a: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32</a:t>
            </a:fld>
            <a:endParaRPr lang="en-US"/>
          </a:p>
        </p:txBody>
      </p:sp>
    </p:spTree>
    <p:extLst>
      <p:ext uri="{BB962C8B-B14F-4D97-AF65-F5344CB8AC3E}">
        <p14:creationId xmlns:p14="http://schemas.microsoft.com/office/powerpoint/2010/main" val="2600390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Distribute</a:t>
            </a:r>
            <a:r>
              <a:rPr lang="en-US" sz="1400" i="1" baseline="0" dirty="0"/>
              <a:t> survey,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pPr/>
              <a:t>34</a:t>
            </a:fld>
            <a:endParaRPr lang="en-US" dirty="0"/>
          </a:p>
        </p:txBody>
      </p:sp>
    </p:spTree>
    <p:extLst>
      <p:ext uri="{BB962C8B-B14F-4D97-AF65-F5344CB8AC3E}">
        <p14:creationId xmlns:p14="http://schemas.microsoft.com/office/powerpoint/2010/main" val="1938818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sz="1400" i="1" kern="1200" dirty="0">
                <a:solidFill>
                  <a:schemeClr val="tx1"/>
                </a:solidFill>
                <a:effectLst/>
                <a:ea typeface="+mn-ea"/>
                <a:cs typeface="+mn-cs"/>
              </a:rPr>
              <a:t>Because many of the parents are L2 learners themselves, it is important to “read the room”:  check frequently for understanding, rephrase as necessary, keep the acronyms to a minimum.  Use your “teacher talk.”  Assure parents that they should not hesitate to ask for clarification.</a:t>
            </a:r>
          </a:p>
          <a:p>
            <a:pPr>
              <a:buNone/>
            </a:pPr>
            <a:endParaRPr lang="en-US" sz="1400" i="1" kern="1200" dirty="0">
              <a:solidFill>
                <a:schemeClr val="tx1"/>
              </a:solidFill>
              <a:effectLst/>
              <a:ea typeface="+mn-ea"/>
              <a:cs typeface="+mn-cs"/>
            </a:endParaRPr>
          </a:p>
          <a:p>
            <a:pPr marL="228600" lvl="0" indent="0" rtl="0">
              <a:spcBef>
                <a:spcPts val="0"/>
              </a:spcBef>
              <a:buNone/>
            </a:pPr>
            <a:endParaRPr lang="en" dirty="0"/>
          </a:p>
        </p:txBody>
      </p:sp>
    </p:spTree>
    <p:extLst>
      <p:ext uri="{BB962C8B-B14F-4D97-AF65-F5344CB8AC3E}">
        <p14:creationId xmlns:p14="http://schemas.microsoft.com/office/powerpoint/2010/main" val="234158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5"/>
          </p:nvPr>
        </p:nvSpPr>
        <p:spPr/>
        <p:txBody>
          <a:bodyPr/>
          <a:lstStyle/>
          <a:p>
            <a:fld id="{26529C17-051B-4EAF-85C7-9865EAA2BA8E}" type="slidenum">
              <a:rPr lang="en-US" smtClean="0"/>
              <a:t>5</a:t>
            </a:fld>
            <a:endParaRPr lang="en-US"/>
          </a:p>
        </p:txBody>
      </p:sp>
    </p:spTree>
    <p:extLst>
      <p:ext uri="{BB962C8B-B14F-4D97-AF65-F5344CB8AC3E}">
        <p14:creationId xmlns:p14="http://schemas.microsoft.com/office/powerpoint/2010/main" val="114422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i="1" u="none" strike="noStrike" dirty="0">
                <a:solidFill>
                  <a:srgbClr val="0563C1"/>
                </a:solidFill>
                <a:effectLst/>
                <a:ea typeface="Calibri" panose="020F0502020204030204" pitchFamily="34" charset="0"/>
                <a:cs typeface="Calibri" panose="020F0502020204030204" pitchFamily="34" charset="0"/>
              </a:rPr>
              <a:t>Ask participants to think about what such a community might look like.  Distribute index cards.  On one side participants write down one thing that makes them feel (or would make them feel) “understood, valued and respected</a:t>
            </a:r>
            <a:r>
              <a:rPr lang="en-US" sz="1400" i="1" u="none" strike="noStrike" baseline="0" dirty="0">
                <a:solidFill>
                  <a:srgbClr val="0563C1"/>
                </a:solidFill>
                <a:effectLst/>
                <a:ea typeface="Calibri" panose="020F0502020204030204" pitchFamily="34" charset="0"/>
                <a:cs typeface="Calibri" panose="020F0502020204030204" pitchFamily="34" charset="0"/>
              </a:rPr>
              <a:t>.”  On the other side, they write down how this might affect their child’s success and attitude toward school.</a:t>
            </a:r>
            <a:r>
              <a:rPr lang="en-US" sz="1400" i="1" baseline="0"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6</a:t>
            </a:fld>
            <a:endParaRPr lang="en-US"/>
          </a:p>
        </p:txBody>
      </p:sp>
    </p:spTree>
    <p:extLst>
      <p:ext uri="{BB962C8B-B14F-4D97-AF65-F5344CB8AC3E}">
        <p14:creationId xmlns:p14="http://schemas.microsoft.com/office/powerpoint/2010/main" val="86112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i="1" u="none" strike="noStrike" kern="1200" baseline="0" dirty="0">
                <a:solidFill>
                  <a:schemeClr val="tx1"/>
                </a:solidFill>
                <a:effectLst/>
                <a:ea typeface="+mn-ea"/>
                <a:cs typeface="+mn-cs"/>
              </a:rPr>
              <a:t>Break into small groups.  Parents share what they wrote on the first side of the card and place their cards face up on the table, grouping them by common themes (if there are any).  Whole group:  Ask if any tables had similar ideas and share those out.  Ask parents to look at what they wrote on the back and to share those ideas at their table.  Share out a few ideas from both English and Spanish speakers.</a:t>
            </a:r>
          </a:p>
          <a:p>
            <a:pPr lvl="1"/>
            <a:endParaRPr lang="en-US" sz="1400" i="1" u="none" strike="noStrike" kern="1200" baseline="0" dirty="0">
              <a:solidFill>
                <a:schemeClr val="tx1"/>
              </a:solidFill>
              <a:effectLs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i="1" u="none" strike="noStrike" kern="1200" baseline="0" dirty="0">
                <a:solidFill>
                  <a:schemeClr val="tx1"/>
                </a:solidFill>
                <a:effectLst/>
                <a:ea typeface="+mn-ea"/>
                <a:cs typeface="+mn-cs"/>
              </a:rPr>
              <a:t>End by giving parents some ideas of where to go/what to do in your school or district to make their “understood, valued and respected” ideas known.  Have a handout prepared with pertinent  information – members and schedule of meetings for school board, PTO, contact info for liaison officers, school principals, etc.  (This is part of empowering parents to advocate for themselves, one of three goals in our mission statement.)</a:t>
            </a:r>
            <a:endParaRPr lang="en-US" sz="1400" i="1" kern="1200" baseline="0" dirty="0">
              <a:solidFill>
                <a:schemeClr val="tx1"/>
              </a:solidFill>
              <a:effectLst/>
              <a:ea typeface="+mn-ea"/>
              <a:cs typeface="+mn-cs"/>
            </a:endParaRPr>
          </a:p>
          <a:p>
            <a:pPr lvl="1"/>
            <a:endParaRPr lang="en-US" sz="1400" i="1" kern="1200" baseline="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7</a:t>
            </a:fld>
            <a:endParaRPr lang="en-US"/>
          </a:p>
        </p:txBody>
      </p:sp>
    </p:spTree>
    <p:extLst>
      <p:ext uri="{BB962C8B-B14F-4D97-AF65-F5344CB8AC3E}">
        <p14:creationId xmlns:p14="http://schemas.microsoft.com/office/powerpoint/2010/main" val="39073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8</a:t>
            </a:fld>
            <a:endParaRPr lang="en-US"/>
          </a:p>
        </p:txBody>
      </p:sp>
    </p:spTree>
    <p:extLst>
      <p:ext uri="{BB962C8B-B14F-4D97-AF65-F5344CB8AC3E}">
        <p14:creationId xmlns:p14="http://schemas.microsoft.com/office/powerpoint/2010/main" val="252216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17-051B-4EAF-85C7-9865EAA2BA8E}" type="slidenum">
              <a:rPr lang="en-US" smtClean="0"/>
              <a:t>9</a:t>
            </a:fld>
            <a:endParaRPr lang="en-US"/>
          </a:p>
        </p:txBody>
      </p:sp>
    </p:spTree>
    <p:extLst>
      <p:ext uri="{BB962C8B-B14F-4D97-AF65-F5344CB8AC3E}">
        <p14:creationId xmlns:p14="http://schemas.microsoft.com/office/powerpoint/2010/main" val="383567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0D0-E29B-43DC-A571-A201DD54C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6E99BA-8A14-4FE9-8BF6-B9712D0CA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779974-049E-4828-AEB6-D2038CFF9BFE}"/>
              </a:ext>
            </a:extLst>
          </p:cNvPr>
          <p:cNvSpPr>
            <a:spLocks noGrp="1"/>
          </p:cNvSpPr>
          <p:nvPr>
            <p:ph type="dt" sz="half" idx="10"/>
          </p:nvPr>
        </p:nvSpPr>
        <p:spPr/>
        <p:txBody>
          <a:bodyPr/>
          <a:lstStyle/>
          <a:p>
            <a:fld id="{3C78CBA4-F895-4AAC-BFA4-2843A00CFC45}" type="datetime1">
              <a:rPr lang="en-US" smtClean="0"/>
              <a:t>5/31/21</a:t>
            </a:fld>
            <a:endParaRPr lang="en-US"/>
          </a:p>
        </p:txBody>
      </p:sp>
      <p:sp>
        <p:nvSpPr>
          <p:cNvPr id="5" name="Footer Placeholder 4">
            <a:extLst>
              <a:ext uri="{FF2B5EF4-FFF2-40B4-BE49-F238E27FC236}">
                <a16:creationId xmlns:a16="http://schemas.microsoft.com/office/drawing/2014/main" id="{BB92EB55-EF69-4AEC-93E6-8B195B53A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A24F3-DDA9-493F-A584-65ABD7FC5802}"/>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87240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A96A-FA87-4CBE-B768-90DA859D1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955CA-14BE-4311-BB8A-CE5B94D5D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69DDB-C6B6-4605-A4F6-BE6420A17C08}"/>
              </a:ext>
            </a:extLst>
          </p:cNvPr>
          <p:cNvSpPr>
            <a:spLocks noGrp="1"/>
          </p:cNvSpPr>
          <p:nvPr>
            <p:ph type="dt" sz="half" idx="10"/>
          </p:nvPr>
        </p:nvSpPr>
        <p:spPr/>
        <p:txBody>
          <a:bodyPr/>
          <a:lstStyle/>
          <a:p>
            <a:fld id="{FBB5A6CF-5A50-49BC-836D-8699E6618515}" type="datetime1">
              <a:rPr lang="en-US" smtClean="0"/>
              <a:t>5/31/21</a:t>
            </a:fld>
            <a:endParaRPr lang="en-US"/>
          </a:p>
        </p:txBody>
      </p:sp>
      <p:sp>
        <p:nvSpPr>
          <p:cNvPr id="5" name="Footer Placeholder 4">
            <a:extLst>
              <a:ext uri="{FF2B5EF4-FFF2-40B4-BE49-F238E27FC236}">
                <a16:creationId xmlns:a16="http://schemas.microsoft.com/office/drawing/2014/main" id="{8B83C2EB-202B-48B5-B0B2-FF10A63B3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6FD5A-22A2-494B-BAF1-F9F3C5F8A257}"/>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19826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2C0D5-E8B3-4F3B-B40D-85CB1C1D2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34E7D-A025-4B35-B8B5-779C6AB85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916B6-7A2C-428A-93CB-7D39B414D97A}"/>
              </a:ext>
            </a:extLst>
          </p:cNvPr>
          <p:cNvSpPr>
            <a:spLocks noGrp="1"/>
          </p:cNvSpPr>
          <p:nvPr>
            <p:ph type="dt" sz="half" idx="10"/>
          </p:nvPr>
        </p:nvSpPr>
        <p:spPr/>
        <p:txBody>
          <a:bodyPr/>
          <a:lstStyle/>
          <a:p>
            <a:fld id="{AF4CC163-9E3F-47E4-958F-E09F49A140A9}" type="datetime1">
              <a:rPr lang="en-US" smtClean="0"/>
              <a:t>5/31/21</a:t>
            </a:fld>
            <a:endParaRPr lang="en-US"/>
          </a:p>
        </p:txBody>
      </p:sp>
      <p:sp>
        <p:nvSpPr>
          <p:cNvPr id="5" name="Footer Placeholder 4">
            <a:extLst>
              <a:ext uri="{FF2B5EF4-FFF2-40B4-BE49-F238E27FC236}">
                <a16:creationId xmlns:a16="http://schemas.microsoft.com/office/drawing/2014/main" id="{5EFEA4AD-8D34-4FBA-BD0A-A68284AB8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1D423-4FF7-4B7F-851C-B50D7320E09E}"/>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95726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D25A1-8D7C-4974-A665-5573699A2FE7}" type="datetime1">
              <a:rPr lang="en-US" smtClean="0"/>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5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718A3-18D2-4EFA-9D24-AE0C29A97F25}" type="datetime1">
              <a:rPr lang="en-US" smtClean="0"/>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115424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5BD00-3A43-4A23-A1F6-066E152FCF12}" type="datetime1">
              <a:rPr lang="en-US" smtClean="0"/>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3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9F6F8-F4A0-4C52-B7C0-E6900227C6F0}" type="datetime1">
              <a:rPr lang="en-US" smtClean="0"/>
              <a:t>5/31/21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331739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286BE-710B-4DBD-80F9-32ADC58DBAB0}" type="datetime1">
              <a:rPr lang="en-US" smtClean="0"/>
              <a:t>5/31/21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21176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610BA5-5C45-4496-9E12-14109B3DFB4A}" type="datetime1">
              <a:rPr lang="en-US" smtClean="0"/>
              <a:t>5/31/21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000"/>
            </a:lvl1pPr>
          </a:lstStyle>
          <a:p>
            <a:fld id="{2274E9FA-37CF-4BA9-A9BB-09DC62AFE1DA}" type="slidenum">
              <a:rPr lang="en-US" smtClean="0"/>
              <a:pPr/>
              <a:t>‹#›</a:t>
            </a:fld>
            <a:endParaRPr lang="en-US" dirty="0"/>
          </a:p>
        </p:txBody>
      </p:sp>
    </p:spTree>
    <p:extLst>
      <p:ext uri="{BB962C8B-B14F-4D97-AF65-F5344CB8AC3E}">
        <p14:creationId xmlns:p14="http://schemas.microsoft.com/office/powerpoint/2010/main" val="420826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3EB60B-D76C-497F-9EE5-7609AE1C2E17}" type="datetime1">
              <a:rPr lang="en-US" smtClean="0"/>
              <a:t>5/31/21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lvl1pPr>
              <a:defRPr sz="2000"/>
            </a:lvl1pPr>
          </a:lstStyle>
          <a:p>
            <a:fld id="{2274E9FA-37CF-4BA9-A9BB-09DC62AFE1DA}" type="slidenum">
              <a:rPr lang="en-US" smtClean="0"/>
              <a:pPr/>
              <a:t>‹#›</a:t>
            </a:fld>
            <a:endParaRPr lang="en-US" dirty="0"/>
          </a:p>
        </p:txBody>
      </p:sp>
    </p:spTree>
    <p:extLst>
      <p:ext uri="{BB962C8B-B14F-4D97-AF65-F5344CB8AC3E}">
        <p14:creationId xmlns:p14="http://schemas.microsoft.com/office/powerpoint/2010/main" val="410742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78937C-AC68-4CE7-B97E-3DA94E020FB5}" type="datetime1">
              <a:rPr lang="en-US" smtClean="0"/>
              <a:t>5/31/21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74E9FA-37CF-4BA9-A9BB-09DC62AFE1DA}" type="slidenum">
              <a:rPr lang="en-US" smtClean="0"/>
              <a:t>‹#›</a:t>
            </a:fld>
            <a:endParaRPr lang="en-US"/>
          </a:p>
        </p:txBody>
      </p:sp>
    </p:spTree>
    <p:extLst>
      <p:ext uri="{BB962C8B-B14F-4D97-AF65-F5344CB8AC3E}">
        <p14:creationId xmlns:p14="http://schemas.microsoft.com/office/powerpoint/2010/main" val="413742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53CE-134A-49C6-98B8-7E4D0DC2D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48B57-C2A5-416B-BC17-B8A54A5CC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226F-FAB9-486F-BBF6-9F472DC03D91}"/>
              </a:ext>
            </a:extLst>
          </p:cNvPr>
          <p:cNvSpPr>
            <a:spLocks noGrp="1"/>
          </p:cNvSpPr>
          <p:nvPr>
            <p:ph type="dt" sz="half" idx="10"/>
          </p:nvPr>
        </p:nvSpPr>
        <p:spPr/>
        <p:txBody>
          <a:bodyPr/>
          <a:lstStyle/>
          <a:p>
            <a:fld id="{35086032-1D69-43CB-8B89-5A4AC6481A87}" type="datetime1">
              <a:rPr lang="en-US" smtClean="0"/>
              <a:t>5/31/21</a:t>
            </a:fld>
            <a:endParaRPr lang="en-US"/>
          </a:p>
        </p:txBody>
      </p:sp>
      <p:sp>
        <p:nvSpPr>
          <p:cNvPr id="5" name="Footer Placeholder 4">
            <a:extLst>
              <a:ext uri="{FF2B5EF4-FFF2-40B4-BE49-F238E27FC236}">
                <a16:creationId xmlns:a16="http://schemas.microsoft.com/office/drawing/2014/main" id="{4FC59150-D9E3-4277-B332-373817F75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A96F-F85C-4C86-99A2-3D4D68829F70}"/>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3225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C2484-36F1-4807-8F68-D5F453ED0893}" type="datetime1">
              <a:rPr lang="en-US" smtClean="0"/>
              <a:t>5/31/21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3747408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4F3B1-A219-4B27-861B-706712F9FCB3}" type="datetime1">
              <a:rPr lang="en-US" smtClean="0"/>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371026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34558-3F23-40D6-B68D-B6296D8A5C3F}" type="datetime1">
              <a:rPr lang="en-US" smtClean="0"/>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83879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E631-9C87-4F38-A6FA-927978D99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0EF0C-EEE6-446C-B6D3-F4D76B1F4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FF782-54E2-46F7-B7A5-7ABF5AA3D169}"/>
              </a:ext>
            </a:extLst>
          </p:cNvPr>
          <p:cNvSpPr>
            <a:spLocks noGrp="1"/>
          </p:cNvSpPr>
          <p:nvPr>
            <p:ph type="dt" sz="half" idx="10"/>
          </p:nvPr>
        </p:nvSpPr>
        <p:spPr/>
        <p:txBody>
          <a:bodyPr/>
          <a:lstStyle/>
          <a:p>
            <a:fld id="{0BD6BEBF-A35D-406C-99AB-8D1AAE23CB14}" type="datetime1">
              <a:rPr lang="en-US" smtClean="0"/>
              <a:t>5/31/21</a:t>
            </a:fld>
            <a:endParaRPr lang="en-US"/>
          </a:p>
        </p:txBody>
      </p:sp>
      <p:sp>
        <p:nvSpPr>
          <p:cNvPr id="5" name="Footer Placeholder 4">
            <a:extLst>
              <a:ext uri="{FF2B5EF4-FFF2-40B4-BE49-F238E27FC236}">
                <a16:creationId xmlns:a16="http://schemas.microsoft.com/office/drawing/2014/main" id="{78A78621-06D1-49AC-98FF-03B58841C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B9628-4E13-4EBC-B1FB-4B325AE47C6A}"/>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74028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150F-4C1A-48E2-B8CE-83F6CA47E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DDB5F-4766-4AEB-BA62-263866A3E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59ED1-2F5F-43E6-B200-344F7244F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A3446-5FE9-4854-A5B3-BFAA7163EAB1}"/>
              </a:ext>
            </a:extLst>
          </p:cNvPr>
          <p:cNvSpPr>
            <a:spLocks noGrp="1"/>
          </p:cNvSpPr>
          <p:nvPr>
            <p:ph type="dt" sz="half" idx="10"/>
          </p:nvPr>
        </p:nvSpPr>
        <p:spPr/>
        <p:txBody>
          <a:bodyPr/>
          <a:lstStyle/>
          <a:p>
            <a:fld id="{26752D26-465B-4BDA-B374-5BD1C535F3D2}" type="datetime1">
              <a:rPr lang="en-US" smtClean="0"/>
              <a:t>5/31/21</a:t>
            </a:fld>
            <a:endParaRPr lang="en-US"/>
          </a:p>
        </p:txBody>
      </p:sp>
      <p:sp>
        <p:nvSpPr>
          <p:cNvPr id="6" name="Footer Placeholder 5">
            <a:extLst>
              <a:ext uri="{FF2B5EF4-FFF2-40B4-BE49-F238E27FC236}">
                <a16:creationId xmlns:a16="http://schemas.microsoft.com/office/drawing/2014/main" id="{4A26768C-077F-405D-969D-34728B843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E966A-9D51-431A-B9D7-06FD621847FD}"/>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40797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556E-F85C-4619-8435-6561523C9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796C7-EFE4-4DB8-8063-A660D5A70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CF9F7-B08B-47B1-A239-014D5D9D8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19A402-5D68-4734-8B3E-99E433DB8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F2F02-3C32-4F4F-A8CE-F4431C206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3A94A-D305-4AB3-B2B0-84E25812A476}"/>
              </a:ext>
            </a:extLst>
          </p:cNvPr>
          <p:cNvSpPr>
            <a:spLocks noGrp="1"/>
          </p:cNvSpPr>
          <p:nvPr>
            <p:ph type="dt" sz="half" idx="10"/>
          </p:nvPr>
        </p:nvSpPr>
        <p:spPr/>
        <p:txBody>
          <a:bodyPr/>
          <a:lstStyle/>
          <a:p>
            <a:fld id="{384CE1A2-1DDB-4DE3-B0E0-1CDA153481D6}" type="datetime1">
              <a:rPr lang="en-US" smtClean="0"/>
              <a:t>5/31/21</a:t>
            </a:fld>
            <a:endParaRPr lang="en-US"/>
          </a:p>
        </p:txBody>
      </p:sp>
      <p:sp>
        <p:nvSpPr>
          <p:cNvPr id="8" name="Footer Placeholder 7">
            <a:extLst>
              <a:ext uri="{FF2B5EF4-FFF2-40B4-BE49-F238E27FC236}">
                <a16:creationId xmlns:a16="http://schemas.microsoft.com/office/drawing/2014/main" id="{45C5C399-56DA-4886-87DE-BC32CE730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53E7C-512D-496C-84C0-09FC1D7D986E}"/>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5494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0AA-EF37-4DA6-A889-CA2B9C31D3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C7956-76E2-4680-BE95-CB0491A2D081}"/>
              </a:ext>
            </a:extLst>
          </p:cNvPr>
          <p:cNvSpPr>
            <a:spLocks noGrp="1"/>
          </p:cNvSpPr>
          <p:nvPr>
            <p:ph type="dt" sz="half" idx="10"/>
          </p:nvPr>
        </p:nvSpPr>
        <p:spPr/>
        <p:txBody>
          <a:bodyPr/>
          <a:lstStyle/>
          <a:p>
            <a:fld id="{016D912E-AC0D-4256-8B3B-35973D6C2CF5}" type="datetime1">
              <a:rPr lang="en-US" smtClean="0"/>
              <a:t>5/31/21</a:t>
            </a:fld>
            <a:endParaRPr lang="en-US"/>
          </a:p>
        </p:txBody>
      </p:sp>
      <p:sp>
        <p:nvSpPr>
          <p:cNvPr id="4" name="Footer Placeholder 3">
            <a:extLst>
              <a:ext uri="{FF2B5EF4-FFF2-40B4-BE49-F238E27FC236}">
                <a16:creationId xmlns:a16="http://schemas.microsoft.com/office/drawing/2014/main" id="{5B92A57F-07AE-4BFB-BE22-803AE8B87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7E006-49A4-4BDC-819E-7E3D0F26083C}"/>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13335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CAC96-27BC-4D43-BF0C-4AB3D0DF12FB}"/>
              </a:ext>
            </a:extLst>
          </p:cNvPr>
          <p:cNvSpPr>
            <a:spLocks noGrp="1"/>
          </p:cNvSpPr>
          <p:nvPr>
            <p:ph type="dt" sz="half" idx="10"/>
          </p:nvPr>
        </p:nvSpPr>
        <p:spPr/>
        <p:txBody>
          <a:bodyPr/>
          <a:lstStyle/>
          <a:p>
            <a:fld id="{5A938F88-827E-44AF-84AA-8AE9DE2B40CD}" type="datetime1">
              <a:rPr lang="en-US" smtClean="0"/>
              <a:t>5/31/21</a:t>
            </a:fld>
            <a:endParaRPr lang="en-US"/>
          </a:p>
        </p:txBody>
      </p:sp>
      <p:sp>
        <p:nvSpPr>
          <p:cNvPr id="3" name="Footer Placeholder 2">
            <a:extLst>
              <a:ext uri="{FF2B5EF4-FFF2-40B4-BE49-F238E27FC236}">
                <a16:creationId xmlns:a16="http://schemas.microsoft.com/office/drawing/2014/main" id="{2DF15F38-7C8E-4F0B-8AF6-365D7B24C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656BE2-531D-41E7-A44D-E97534C423CA}"/>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190220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4FA1-1F2F-450A-8C07-306A529E7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CE55A6-C68C-467C-AF83-93823F8E5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E8532-7B69-478F-823E-04E15CBCD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FC70C-C1B7-4C5F-B3EA-C055F2EAD47A}"/>
              </a:ext>
            </a:extLst>
          </p:cNvPr>
          <p:cNvSpPr>
            <a:spLocks noGrp="1"/>
          </p:cNvSpPr>
          <p:nvPr>
            <p:ph type="dt" sz="half" idx="10"/>
          </p:nvPr>
        </p:nvSpPr>
        <p:spPr/>
        <p:txBody>
          <a:bodyPr/>
          <a:lstStyle/>
          <a:p>
            <a:fld id="{08A51720-0983-4CED-927D-065E40FC0ADE}" type="datetime1">
              <a:rPr lang="en-US" smtClean="0"/>
              <a:t>5/31/21</a:t>
            </a:fld>
            <a:endParaRPr lang="en-US"/>
          </a:p>
        </p:txBody>
      </p:sp>
      <p:sp>
        <p:nvSpPr>
          <p:cNvPr id="6" name="Footer Placeholder 5">
            <a:extLst>
              <a:ext uri="{FF2B5EF4-FFF2-40B4-BE49-F238E27FC236}">
                <a16:creationId xmlns:a16="http://schemas.microsoft.com/office/drawing/2014/main" id="{4BC3CC7F-7103-492F-BAA9-C2F17B5E9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B1C03-D41A-4294-AFE7-3EA5E5F9C071}"/>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33462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5F2-E73D-405E-86CD-6791E41A5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FD5A0-A57C-47AC-9984-464DA6251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CCE1B-313D-4308-8780-C83C85984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ACDA-9CF6-4AAE-BD20-D6E2FFA96B55}"/>
              </a:ext>
            </a:extLst>
          </p:cNvPr>
          <p:cNvSpPr>
            <a:spLocks noGrp="1"/>
          </p:cNvSpPr>
          <p:nvPr>
            <p:ph type="dt" sz="half" idx="10"/>
          </p:nvPr>
        </p:nvSpPr>
        <p:spPr/>
        <p:txBody>
          <a:bodyPr/>
          <a:lstStyle/>
          <a:p>
            <a:fld id="{1114E049-2EFA-4DB4-BA55-D5E550F509D0}" type="datetime1">
              <a:rPr lang="en-US" smtClean="0"/>
              <a:t>5/31/21</a:t>
            </a:fld>
            <a:endParaRPr lang="en-US"/>
          </a:p>
        </p:txBody>
      </p:sp>
      <p:sp>
        <p:nvSpPr>
          <p:cNvPr id="6" name="Footer Placeholder 5">
            <a:extLst>
              <a:ext uri="{FF2B5EF4-FFF2-40B4-BE49-F238E27FC236}">
                <a16:creationId xmlns:a16="http://schemas.microsoft.com/office/drawing/2014/main" id="{86737945-65BE-439C-8DA9-65FE3F9EB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73798-E676-4FA9-A8D3-E83ADE45DCE0}"/>
              </a:ext>
            </a:extLst>
          </p:cNvPr>
          <p:cNvSpPr>
            <a:spLocks noGrp="1"/>
          </p:cNvSpPr>
          <p:nvPr>
            <p:ph type="sldNum" sz="quarter" idx="12"/>
          </p:nvPr>
        </p:nvSpPr>
        <p:spPr/>
        <p:txBody>
          <a:bodyPr/>
          <a:lstStyle/>
          <a:p>
            <a:fld id="{2274E9FA-37CF-4BA9-A9BB-09DC62AFE1DA}" type="slidenum">
              <a:rPr lang="en-US" smtClean="0"/>
              <a:t>‹#›</a:t>
            </a:fld>
            <a:endParaRPr lang="en-US"/>
          </a:p>
        </p:txBody>
      </p:sp>
    </p:spTree>
    <p:extLst>
      <p:ext uri="{BB962C8B-B14F-4D97-AF65-F5344CB8AC3E}">
        <p14:creationId xmlns:p14="http://schemas.microsoft.com/office/powerpoint/2010/main" val="242844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8C588-9AB4-4A63-BC88-F030E289E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B882D-CB05-4222-B788-F3D816FA6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86D522-1A66-461C-BE14-E5CAC5C5A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7DA21547-56E9-406C-9DD6-43279808E203}" type="datetime1">
              <a:rPr lang="en-US" smtClean="0"/>
              <a:t>5/31/21</a:t>
            </a:fld>
            <a:endParaRPr lang="en-US" dirty="0"/>
          </a:p>
        </p:txBody>
      </p:sp>
      <p:sp>
        <p:nvSpPr>
          <p:cNvPr id="5" name="Footer Placeholder 4">
            <a:extLst>
              <a:ext uri="{FF2B5EF4-FFF2-40B4-BE49-F238E27FC236}">
                <a16:creationId xmlns:a16="http://schemas.microsoft.com/office/drawing/2014/main" id="{C952B340-15CB-4A2F-B8D3-84AB4A219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92F4BA94-8372-4C24-8F5D-71A5EEB50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2274E9FA-37CF-4BA9-A9BB-09DC62AFE1DA}" type="slidenum">
              <a:rPr lang="en-US" smtClean="0"/>
              <a:pPr/>
              <a:t>‹#›</a:t>
            </a:fld>
            <a:endParaRPr lang="en-US" dirty="0"/>
          </a:p>
        </p:txBody>
      </p:sp>
    </p:spTree>
    <p:extLst>
      <p:ext uri="{BB962C8B-B14F-4D97-AF65-F5344CB8AC3E}">
        <p14:creationId xmlns:p14="http://schemas.microsoft.com/office/powerpoint/2010/main" val="213195631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D4A63F-94E5-4376-B9F9-BEDC0DB6D369}" type="datetime1">
              <a:rPr lang="en-US" smtClean="0"/>
              <a:t>5/31/21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74E9FA-37CF-4BA9-A9BB-09DC62AFE1D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936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medium.com/@mehdilazar/why-immersion-is-important-in-middle-school-f73a77390ab5"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youtube.com/watch?v=9z-1VeYJxP0"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mehdilazar/why-immersion-is-important-in-middle-school-f73a77390ab5"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medium.com/@mehdilazar/why-immersion-is-important-in-middle-school-f73a77390ab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pixabay.com/photos/learn-school-student-board-30690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hyperlink" Target="https://teachingmattersamy.weebly.com/uploads/1/3/9/9/13999466/positively_engaging_parents.pdf" TargetMode="External"/><Relationship Id="rId4" Type="http://schemas.openxmlformats.org/officeDocument/2006/relationships/hyperlink" Target="http://clipart-library.com/clipart/n1190857.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photos/learn-school-student-board-3069053/" TargetMode="External"/><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cleanpng.com/png-research-evaluation-study-skills-computer-icons-cl-1334289/download-png.html"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casls.uoregon.edu/wp-content/uploads/pdfs/tenquestions/TBQImmersionStudentProficiencyRevise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clipart-library.com/people-talking-clipart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casls.uoregon.edu/wp-content/uploads/pdfs/tenquestions/TBQImmersionStudentProficiencyRevised.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https://www.cleanpng.com/png-research-evaluation-study-skills-computer-icons-cl-1334289/download-pn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carla.umn.edu/immersion/acie/vol6/bridge-6(3).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s://www.cleanpng.com/png-research-evaluation-study-skills-computer-icons-cl-1334289/download-png.html"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dcimmersion.org/wp-content/uploads/2014/11/north-carolina-longitudinal-study.pdf"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9.gif"/><Relationship Id="rId4" Type="http://schemas.openxmlformats.org/officeDocument/2006/relationships/hyperlink" Target="http://clipart-library.com/clipart/pT7rkXqGc.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hyperlink" Target="https://teachingmattersamy.weebly.com/uploads/1/3/9/9/13999466/positively_engaging_parents.pdf" TargetMode="External"/><Relationship Id="rId3" Type="http://schemas.openxmlformats.org/officeDocument/2006/relationships/hyperlink" Target="https://www.amacad.org/content/publications/publication.aspx?d=22429" TargetMode="External"/><Relationship Id="rId7" Type="http://schemas.openxmlformats.org/officeDocument/2006/relationships/hyperlink" Target="https://carla.umn.edu/immersion/acie/vol6/bridge-6(3).pdf"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medium.com/@mehdilazar/why-immersion-is-important-in-middle-school-f73a77390ab5" TargetMode="External"/><Relationship Id="rId5" Type="http://schemas.openxmlformats.org/officeDocument/2006/relationships/hyperlink" Target="https://casls.uoregon.edu/wp-content/uploads/pdfs/tenquestions/TBQImmersionStudentProficiencyRevised.pdf" TargetMode="External"/><Relationship Id="rId4" Type="http://schemas.openxmlformats.org/officeDocument/2006/relationships/hyperlink" Target="https://www.actfl.org/resources/ncssfl-actfl-can-do-statement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dcimmersion.org/wp-content/uploads/2014/11/north-carolina-longitudinal-study.pdf"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teachingmattersamy.weebly.com/uploads/1/3/9/9/13999466/positively_engaging_parents.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hyperlink" Target="http://clipart-library.com/clipart/1016707.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medium.com/@mehdilazar/why-immersion-is-important-in-middle-school-f73a77390ab5" TargetMode="External"/><Relationship Id="rId4" Type="http://schemas.openxmlformats.org/officeDocument/2006/relationships/hyperlink" Target="https://www.flickr.com/photos/wwworks/220886105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281" y="643467"/>
            <a:ext cx="6753438" cy="5050225"/>
          </a:xfrm>
          <a:prstGeom prst="rect">
            <a:avLst/>
          </a:prstGeom>
        </p:spPr>
      </p:pic>
      <p:sp>
        <p:nvSpPr>
          <p:cNvPr id="6" name="TextBox 5"/>
          <p:cNvSpPr txBox="1"/>
          <p:nvPr/>
        </p:nvSpPr>
        <p:spPr>
          <a:xfrm>
            <a:off x="1877597" y="3161046"/>
            <a:ext cx="184731" cy="995209"/>
          </a:xfrm>
          <a:prstGeom prst="rect">
            <a:avLst/>
          </a:prstGeom>
          <a:noFill/>
        </p:spPr>
        <p:txBody>
          <a:bodyPr wrap="none" rtlCol="0">
            <a:spAutoFit/>
          </a:bodyPr>
          <a:lstStyle/>
          <a:p>
            <a:endParaRPr lang="en-US" sz="5867" b="1" dirty="0">
              <a:solidFill>
                <a:srgbClr val="00B0F0"/>
              </a:solidFill>
              <a:latin typeface="Amienne" panose="04000508060000020003" pitchFamily="82" charset="0"/>
            </a:endParaRPr>
          </a:p>
        </p:txBody>
      </p:sp>
      <p:sp>
        <p:nvSpPr>
          <p:cNvPr id="3" name="Slide Number Placeholder 2">
            <a:extLst>
              <a:ext uri="{FF2B5EF4-FFF2-40B4-BE49-F238E27FC236}">
                <a16:creationId xmlns:a16="http://schemas.microsoft.com/office/drawing/2014/main" id="{FEAFEDD7-542C-4096-AE7E-91BD5D353E79}"/>
              </a:ext>
            </a:extLst>
          </p:cNvPr>
          <p:cNvSpPr>
            <a:spLocks noGrp="1"/>
          </p:cNvSpPr>
          <p:nvPr>
            <p:ph type="sldNum" sz="quarter" idx="12"/>
          </p:nvPr>
        </p:nvSpPr>
        <p:spPr/>
        <p:txBody>
          <a:bodyPr/>
          <a:lstStyle/>
          <a:p>
            <a:fld id="{2274E9FA-37CF-4BA9-A9BB-09DC62AFE1DA}" type="slidenum">
              <a:rPr lang="en-US" smtClean="0"/>
              <a:t>1</a:t>
            </a:fld>
            <a:endParaRPr lang="en-US"/>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0B8E8F-1C9B-4C79-A0EE-3D1EDC4257C0}"/>
              </a:ext>
            </a:extLst>
          </p:cNvPr>
          <p:cNvSpPr txBox="1"/>
          <p:nvPr/>
        </p:nvSpPr>
        <p:spPr>
          <a:xfrm>
            <a:off x="4523815" y="1283874"/>
            <a:ext cx="7133760" cy="4031873"/>
          </a:xfrm>
          <a:prstGeom prst="rect">
            <a:avLst/>
          </a:prstGeom>
          <a:noFill/>
        </p:spPr>
        <p:txBody>
          <a:bodyPr wrap="square" rtlCol="0">
            <a:spAutoFit/>
          </a:bodyPr>
          <a:lstStyle/>
          <a:p>
            <a:pPr lvl="0"/>
            <a:r>
              <a:rPr lang="es-MX" sz="3200" dirty="0">
                <a:latin typeface="Calibri" panose="020F0502020204030204" pitchFamily="34" charset="0"/>
              </a:rPr>
              <a:t>Si los estudiantes continúan estando expuestos y teniendo oportunidades de comunicarse en español, lo usarán de manera más sofisticada y compleja y, por lo tanto, desarrollarán un pensamiento crítico superior, habilidades para resolver problemas, y</a:t>
            </a:r>
            <a:r>
              <a:rPr lang="es-MX" sz="3200" dirty="0">
                <a:solidFill>
                  <a:srgbClr val="FF0000"/>
                </a:solidFill>
                <a:latin typeface="Calibri" panose="020F0502020204030204" pitchFamily="34" charset="0"/>
              </a:rPr>
              <a:t> </a:t>
            </a:r>
            <a:r>
              <a:rPr lang="es-MX" sz="3200" dirty="0">
                <a:latin typeface="Calibri" panose="020F0502020204030204" pitchFamily="34" charset="0"/>
              </a:rPr>
              <a:t>lenguaje académico y alfabetización académica.</a:t>
            </a:r>
            <a:endParaRPr lang="en-US" sz="3200" dirty="0">
              <a:latin typeface="Calibri" panose="020F0502020204030204" pitchFamily="34" charset="0"/>
            </a:endParaRPr>
          </a:p>
        </p:txBody>
      </p:sp>
      <p:sp>
        <p:nvSpPr>
          <p:cNvPr id="4" name="TextBox 3">
            <a:extLst>
              <a:ext uri="{FF2B5EF4-FFF2-40B4-BE49-F238E27FC236}">
                <a16:creationId xmlns:a16="http://schemas.microsoft.com/office/drawing/2014/main" id="{8FEFBCED-C4E4-1F48-9198-4818EDF9FBB8}"/>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grpSp>
        <p:nvGrpSpPr>
          <p:cNvPr id="10" name="Group 9">
            <a:extLst>
              <a:ext uri="{FF2B5EF4-FFF2-40B4-BE49-F238E27FC236}">
                <a16:creationId xmlns:a16="http://schemas.microsoft.com/office/drawing/2014/main" id="{0BD25751-5120-44DB-949A-E9BD58DCA412}"/>
              </a:ext>
            </a:extLst>
          </p:cNvPr>
          <p:cNvGrpSpPr/>
          <p:nvPr/>
        </p:nvGrpSpPr>
        <p:grpSpPr>
          <a:xfrm>
            <a:off x="534425" y="1670728"/>
            <a:ext cx="3748817" cy="2696735"/>
            <a:chOff x="618646" y="1057118"/>
            <a:chExt cx="4591824" cy="3392655"/>
          </a:xfrm>
        </p:grpSpPr>
        <p:pic>
          <p:nvPicPr>
            <p:cNvPr id="11" name="Picture 10">
              <a:extLst>
                <a:ext uri="{FF2B5EF4-FFF2-40B4-BE49-F238E27FC236}">
                  <a16:creationId xmlns:a16="http://schemas.microsoft.com/office/drawing/2014/main" id="{FEF4E428-75E3-4EF9-A1E0-9913285E887B}"/>
                </a:ext>
              </a:extLst>
            </p:cNvPr>
            <p:cNvPicPr>
              <a:picLocks noChangeAspect="1"/>
            </p:cNvPicPr>
            <p:nvPr/>
          </p:nvPicPr>
          <p:blipFill>
            <a:blip r:embed="rId4"/>
            <a:stretch>
              <a:fillRect/>
            </a:stretch>
          </p:blipFill>
          <p:spPr>
            <a:xfrm>
              <a:off x="738961" y="1057118"/>
              <a:ext cx="4471509" cy="3261435"/>
            </a:xfrm>
            <a:prstGeom prst="rect">
              <a:avLst/>
            </a:prstGeom>
          </p:spPr>
        </p:pic>
        <p:sp>
          <p:nvSpPr>
            <p:cNvPr id="12" name="TextBox 11">
              <a:extLst>
                <a:ext uri="{FF2B5EF4-FFF2-40B4-BE49-F238E27FC236}">
                  <a16:creationId xmlns:a16="http://schemas.microsoft.com/office/drawing/2014/main" id="{E11461A0-D985-4AD4-98E3-17F120B3F8C5}"/>
                </a:ext>
              </a:extLst>
            </p:cNvPr>
            <p:cNvSpPr txBox="1"/>
            <p:nvPr/>
          </p:nvSpPr>
          <p:spPr>
            <a:xfrm>
              <a:off x="618646" y="4234329"/>
              <a:ext cx="553357" cy="215444"/>
            </a:xfrm>
            <a:prstGeom prst="rect">
              <a:avLst/>
            </a:prstGeom>
            <a:noFill/>
          </p:spPr>
          <p:txBody>
            <a:bodyPr wrap="none" rtlCol="0">
              <a:spAutoFit/>
            </a:bodyPr>
            <a:lstStyle/>
            <a:p>
              <a:r>
                <a:rPr lang="en-US" sz="800" dirty="0">
                  <a:hlinkClick r:id="rId5"/>
                </a:rPr>
                <a:t>YouTube</a:t>
              </a:r>
              <a:endParaRPr lang="en-US" sz="800" dirty="0"/>
            </a:p>
          </p:txBody>
        </p:sp>
      </p:grpSp>
      <p:sp>
        <p:nvSpPr>
          <p:cNvPr id="2" name="Slide Number Placeholder 1">
            <a:extLst>
              <a:ext uri="{FF2B5EF4-FFF2-40B4-BE49-F238E27FC236}">
                <a16:creationId xmlns:a16="http://schemas.microsoft.com/office/drawing/2014/main" id="{781D5C51-C5F6-4F0E-8D25-2EF2AE1D5718}"/>
              </a:ext>
            </a:extLst>
          </p:cNvPr>
          <p:cNvSpPr>
            <a:spLocks noGrp="1"/>
          </p:cNvSpPr>
          <p:nvPr>
            <p:ph type="sldNum" sz="quarter" idx="12"/>
          </p:nvPr>
        </p:nvSpPr>
        <p:spPr/>
        <p:txBody>
          <a:bodyPr/>
          <a:lstStyle/>
          <a:p>
            <a:fld id="{2274E9FA-37CF-4BA9-A9BB-09DC62AFE1DA}" type="slidenum">
              <a:rPr lang="en-US" smtClean="0"/>
              <a:t>10</a:t>
            </a:fld>
            <a:endParaRPr lang="en-US"/>
          </a:p>
        </p:txBody>
      </p:sp>
    </p:spTree>
    <p:extLst>
      <p:ext uri="{BB962C8B-B14F-4D97-AF65-F5344CB8AC3E}">
        <p14:creationId xmlns:p14="http://schemas.microsoft.com/office/powerpoint/2010/main" val="420696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FBCED-C4E4-1F48-9198-4818EDF9FBB8}"/>
              </a:ext>
            </a:extLst>
          </p:cNvPr>
          <p:cNvSpPr txBox="1"/>
          <p:nvPr/>
        </p:nvSpPr>
        <p:spPr>
          <a:xfrm>
            <a:off x="0" y="6485065"/>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6" name="Rectangle 5">
            <a:extLst>
              <a:ext uri="{FF2B5EF4-FFF2-40B4-BE49-F238E27FC236}">
                <a16:creationId xmlns:a16="http://schemas.microsoft.com/office/drawing/2014/main" id="{B9FF2D0F-FBF2-4417-8DBF-E2402F8866BA}"/>
              </a:ext>
            </a:extLst>
          </p:cNvPr>
          <p:cNvSpPr/>
          <p:nvPr/>
        </p:nvSpPr>
        <p:spPr>
          <a:xfrm>
            <a:off x="1209665" y="749844"/>
            <a:ext cx="10037363" cy="4808432"/>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s-MX" sz="3200" dirty="0">
                <a:latin typeface="Calibri" panose="020F0502020204030204" pitchFamily="34" charset="0"/>
              </a:rPr>
              <a:t>PERO, si los estudiantes no continúan escuchando y usando el español durante estos años de escuela intermedia,</a:t>
            </a:r>
            <a:endParaRPr lang="en-US" sz="3200" dirty="0">
              <a:latin typeface="Calibri" panose="020F0502020204030204" pitchFamily="34" charset="0"/>
            </a:endParaRPr>
          </a:p>
          <a:p>
            <a:pPr marL="800100" marR="0" lvl="1" indent="-342900">
              <a:lnSpc>
                <a:spcPct val="107000"/>
              </a:lnSpc>
              <a:spcBef>
                <a:spcPts val="0"/>
              </a:spcBef>
              <a:spcAft>
                <a:spcPts val="0"/>
              </a:spcAft>
              <a:buSzPct val="75000"/>
              <a:buFont typeface="Wingdings" panose="05000000000000000000" pitchFamily="2" charset="2"/>
              <a:buChar char="§"/>
            </a:pPr>
            <a:r>
              <a:rPr lang="es-MX" sz="3200" dirty="0">
                <a:latin typeface="Calibri" panose="020F0502020204030204" pitchFamily="34" charset="0"/>
              </a:rPr>
              <a:t>los estudiantes que hablan inglés en el hogar pueden perder el dominio que lograron en K-5; y</a:t>
            </a:r>
            <a:endParaRPr lang="en-US" sz="3200" dirty="0">
              <a:latin typeface="Calibri" panose="020F0502020204030204" pitchFamily="34" charset="0"/>
            </a:endParaRPr>
          </a:p>
          <a:p>
            <a:pPr marL="800100" marR="0" lvl="1" indent="-342900">
              <a:lnSpc>
                <a:spcPct val="107000"/>
              </a:lnSpc>
              <a:spcBef>
                <a:spcPts val="0"/>
              </a:spcBef>
              <a:spcAft>
                <a:spcPts val="0"/>
              </a:spcAft>
              <a:buSzPct val="75000"/>
              <a:buFont typeface="Wingdings" panose="05000000000000000000" pitchFamily="2" charset="2"/>
              <a:buChar char="§"/>
            </a:pPr>
            <a:r>
              <a:rPr lang="es-MX" sz="3200" dirty="0">
                <a:latin typeface="Calibri" panose="020F0502020204030204" pitchFamily="34" charset="0"/>
              </a:rPr>
              <a:t>los estudiantes que hablan español en el hogar pueden no desarrollar el lenguaje académico y la alfabetización académica que necesitan para tener éxito en la escuela y más allá.</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CA830FF-A019-4C0E-BEDD-84C3D8976639}"/>
              </a:ext>
            </a:extLst>
          </p:cNvPr>
          <p:cNvSpPr>
            <a:spLocks noGrp="1"/>
          </p:cNvSpPr>
          <p:nvPr>
            <p:ph type="sldNum" sz="quarter" idx="12"/>
          </p:nvPr>
        </p:nvSpPr>
        <p:spPr/>
        <p:txBody>
          <a:bodyPr/>
          <a:lstStyle/>
          <a:p>
            <a:fld id="{2274E9FA-37CF-4BA9-A9BB-09DC62AFE1DA}" type="slidenum">
              <a:rPr lang="en-US" smtClean="0"/>
              <a:t>11</a:t>
            </a:fld>
            <a:endParaRPr lang="en-US"/>
          </a:p>
        </p:txBody>
      </p:sp>
    </p:spTree>
    <p:extLst>
      <p:ext uri="{BB962C8B-B14F-4D97-AF65-F5344CB8AC3E}">
        <p14:creationId xmlns:p14="http://schemas.microsoft.com/office/powerpoint/2010/main" val="30282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967429-035D-40DC-AB9C-EE75C79D5E57}"/>
              </a:ext>
            </a:extLst>
          </p:cNvPr>
          <p:cNvPicPr>
            <a:picLocks noChangeAspect="1"/>
          </p:cNvPicPr>
          <p:nvPr/>
        </p:nvPicPr>
        <p:blipFill>
          <a:blip r:embed="rId3"/>
          <a:stretch>
            <a:fillRect/>
          </a:stretch>
        </p:blipFill>
        <p:spPr>
          <a:xfrm>
            <a:off x="920549" y="1772602"/>
            <a:ext cx="3498215" cy="2333619"/>
          </a:xfrm>
          <a:prstGeom prst="rect">
            <a:avLst/>
          </a:prstGeom>
        </p:spPr>
      </p:pic>
      <p:sp>
        <p:nvSpPr>
          <p:cNvPr id="5" name="TextBox 4">
            <a:extLst>
              <a:ext uri="{FF2B5EF4-FFF2-40B4-BE49-F238E27FC236}">
                <a16:creationId xmlns:a16="http://schemas.microsoft.com/office/drawing/2014/main" id="{118D7879-42F6-4C93-9204-77C198292EDE}"/>
              </a:ext>
            </a:extLst>
          </p:cNvPr>
          <p:cNvSpPr txBox="1"/>
          <p:nvPr/>
        </p:nvSpPr>
        <p:spPr>
          <a:xfrm>
            <a:off x="1017326" y="4024704"/>
            <a:ext cx="474810" cy="215444"/>
          </a:xfrm>
          <a:prstGeom prst="rect">
            <a:avLst/>
          </a:prstGeom>
          <a:noFill/>
        </p:spPr>
        <p:txBody>
          <a:bodyPr wrap="none" rtlCol="0">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8FEE35B-B938-BE4D-B92A-F54A3983EA50}"/>
              </a:ext>
            </a:extLst>
          </p:cNvPr>
          <p:cNvSpPr txBox="1"/>
          <p:nvPr/>
        </p:nvSpPr>
        <p:spPr>
          <a:xfrm>
            <a:off x="112121" y="6408351"/>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7" name="Rectangle 6">
            <a:extLst>
              <a:ext uri="{FF2B5EF4-FFF2-40B4-BE49-F238E27FC236}">
                <a16:creationId xmlns:a16="http://schemas.microsoft.com/office/drawing/2014/main" id="{98984FB5-F578-4FE4-82A6-9367C6075E55}"/>
              </a:ext>
            </a:extLst>
          </p:cNvPr>
          <p:cNvSpPr/>
          <p:nvPr/>
        </p:nvSpPr>
        <p:spPr>
          <a:xfrm>
            <a:off x="4418764" y="1589073"/>
            <a:ext cx="7014009" cy="3229987"/>
          </a:xfrm>
          <a:prstGeom prst="rect">
            <a:avLst/>
          </a:prstGeom>
        </p:spPr>
        <p:txBody>
          <a:bodyPr wrap="square">
            <a:spAutoFit/>
          </a:bodyPr>
          <a:lstStyle/>
          <a:p>
            <a:pPr>
              <a:lnSpc>
                <a:spcPct val="107000"/>
              </a:lnSpc>
            </a:pPr>
            <a:r>
              <a:rPr lang="es-ES" sz="3200" dirty="0">
                <a:latin typeface="Calibri" panose="020F0502020204030204" pitchFamily="34" charset="0"/>
              </a:rPr>
              <a:t>“La Escuela Intermedia… es, por lo tanto, no el final sino más bien el principio de un maravilloso viaje académico donde los estudiantes pueden usar por completo las ventajas cognitivas de su multilingüismo.”</a:t>
            </a:r>
            <a:endParaRPr lang="en-US" sz="32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6C2E7959-7B06-496A-91C8-1E7983CDE9B2}"/>
              </a:ext>
            </a:extLst>
          </p:cNvPr>
          <p:cNvSpPr>
            <a:spLocks noGrp="1"/>
          </p:cNvSpPr>
          <p:nvPr>
            <p:ph type="sldNum" sz="quarter" idx="12"/>
          </p:nvPr>
        </p:nvSpPr>
        <p:spPr/>
        <p:txBody>
          <a:bodyPr/>
          <a:lstStyle/>
          <a:p>
            <a:fld id="{2274E9FA-37CF-4BA9-A9BB-09DC62AFE1DA}" type="slidenum">
              <a:rPr lang="en-US" smtClean="0"/>
              <a:t>12</a:t>
            </a:fld>
            <a:endParaRPr lang="en-US"/>
          </a:p>
        </p:txBody>
      </p:sp>
    </p:spTree>
    <p:extLst>
      <p:ext uri="{BB962C8B-B14F-4D97-AF65-F5344CB8AC3E}">
        <p14:creationId xmlns:p14="http://schemas.microsoft.com/office/powerpoint/2010/main" val="33721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99271-4DE0-4199-A18F-D517989B0DCF}"/>
              </a:ext>
            </a:extLst>
          </p:cNvPr>
          <p:cNvSpPr/>
          <p:nvPr/>
        </p:nvSpPr>
        <p:spPr>
          <a:xfrm>
            <a:off x="814630" y="234375"/>
            <a:ext cx="10866830" cy="4449103"/>
          </a:xfrm>
          <a:prstGeom prst="rect">
            <a:avLst/>
          </a:prstGeom>
        </p:spPr>
        <p:txBody>
          <a:bodyPr wrap="square">
            <a:spAutoFit/>
          </a:bodyPr>
          <a:lstStyle/>
          <a:p>
            <a:pPr>
              <a:lnSpc>
                <a:spcPct val="107000"/>
              </a:lnSpc>
            </a:pPr>
            <a:r>
              <a:rPr lang="es-ES" sz="3200" dirty="0">
                <a:latin typeface="Calibri" panose="020F0502020204030204" pitchFamily="34" charset="0"/>
              </a:rPr>
              <a:t>TRANSICIÓN DE LA ESCUELA PRIMARIA A SECUNDARIA </a:t>
            </a:r>
            <a:br>
              <a:rPr lang="es-ES" sz="3200" dirty="0">
                <a:latin typeface="Calibri" panose="020F0502020204030204" pitchFamily="34" charset="0"/>
              </a:rPr>
            </a:br>
            <a:br>
              <a:rPr lang="es-ES" sz="1000" dirty="0">
                <a:latin typeface="Calibri" panose="020F0502020204030204" pitchFamily="34" charset="0"/>
              </a:rPr>
            </a:br>
            <a:r>
              <a:rPr lang="es-ES" sz="3200" dirty="0">
                <a:latin typeface="Calibri" panose="020F0502020204030204" pitchFamily="34" charset="0"/>
              </a:rPr>
              <a:t>Cuando los estudiantes empiezan a cuestionar su permanencia en el programa DLI, se debe generalmente a problemas actuales:</a:t>
            </a:r>
            <a:endParaRPr lang="en-US" sz="3200" dirty="0">
              <a:latin typeface="Calibri" panose="020F0502020204030204" pitchFamily="34" charset="0"/>
            </a:endParaRPr>
          </a:p>
          <a:p>
            <a:pPr marL="3200400" lvl="6" indent="-457200">
              <a:lnSpc>
                <a:spcPct val="107000"/>
              </a:lnSpc>
              <a:buFont typeface="Wingdings" panose="05000000000000000000" pitchFamily="2" charset="2"/>
              <a:buChar char="§"/>
            </a:pPr>
            <a:r>
              <a:rPr lang="es-ES" sz="3200" dirty="0">
                <a:latin typeface="Calibri" panose="020F0502020204030204" pitchFamily="34" charset="0"/>
              </a:rPr>
              <a:t>interés en tomar más optativas,</a:t>
            </a:r>
            <a:endParaRPr lang="en-US" sz="3200" dirty="0">
              <a:latin typeface="Calibri" panose="020F0502020204030204" pitchFamily="34" charset="0"/>
            </a:endParaRPr>
          </a:p>
          <a:p>
            <a:pPr marL="3200400" lvl="6" indent="-457200">
              <a:lnSpc>
                <a:spcPct val="107000"/>
              </a:lnSpc>
              <a:buFont typeface="Wingdings" panose="05000000000000000000" pitchFamily="2" charset="2"/>
              <a:buChar char="§"/>
            </a:pPr>
            <a:r>
              <a:rPr lang="es-ES" sz="3200" dirty="0">
                <a:latin typeface="Calibri" panose="020F0502020204030204" pitchFamily="34" charset="0"/>
              </a:rPr>
              <a:t>querer aumentar su círculo social,</a:t>
            </a:r>
            <a:endParaRPr lang="en-US" sz="3200" dirty="0">
              <a:latin typeface="Calibri" panose="020F0502020204030204" pitchFamily="34" charset="0"/>
            </a:endParaRPr>
          </a:p>
          <a:p>
            <a:pPr marL="3200400" lvl="6" indent="-457200">
              <a:lnSpc>
                <a:spcPct val="107000"/>
              </a:lnSpc>
              <a:buFont typeface="Wingdings" panose="05000000000000000000" pitchFamily="2" charset="2"/>
              <a:buChar char="§"/>
            </a:pPr>
            <a:r>
              <a:rPr lang="es-ES" sz="3200" dirty="0">
                <a:latin typeface="Calibri" panose="020F0502020204030204" pitchFamily="34" charset="0"/>
              </a:rPr>
              <a:t>sentir que se ha estabilizado en las habilidades de lenguaje, etc.</a:t>
            </a:r>
            <a:endParaRPr lang="en-US" sz="3200" dirty="0">
              <a:latin typeface="Calibri" panose="020F0502020204030204" pitchFamily="34" charset="0"/>
            </a:endParaRPr>
          </a:p>
        </p:txBody>
      </p:sp>
      <p:grpSp>
        <p:nvGrpSpPr>
          <p:cNvPr id="2" name="Group 1">
            <a:extLst>
              <a:ext uri="{FF2B5EF4-FFF2-40B4-BE49-F238E27FC236}">
                <a16:creationId xmlns:a16="http://schemas.microsoft.com/office/drawing/2014/main" id="{2B29C030-48BB-475C-A910-34F7BDF69AA8}"/>
              </a:ext>
            </a:extLst>
          </p:cNvPr>
          <p:cNvGrpSpPr/>
          <p:nvPr/>
        </p:nvGrpSpPr>
        <p:grpSpPr>
          <a:xfrm>
            <a:off x="981445" y="2746442"/>
            <a:ext cx="2351301" cy="1705243"/>
            <a:chOff x="1107317" y="2674253"/>
            <a:chExt cx="2013309" cy="1509494"/>
          </a:xfrm>
        </p:grpSpPr>
        <p:grpSp>
          <p:nvGrpSpPr>
            <p:cNvPr id="5" name="Group 4">
              <a:extLst>
                <a:ext uri="{FF2B5EF4-FFF2-40B4-BE49-F238E27FC236}">
                  <a16:creationId xmlns:a16="http://schemas.microsoft.com/office/drawing/2014/main" id="{A81A6EE5-881B-4193-BF0B-E505EF02462B}"/>
                </a:ext>
              </a:extLst>
            </p:cNvPr>
            <p:cNvGrpSpPr/>
            <p:nvPr/>
          </p:nvGrpSpPr>
          <p:grpSpPr>
            <a:xfrm>
              <a:off x="1107317" y="2674253"/>
              <a:ext cx="2013309" cy="1509494"/>
              <a:chOff x="7055218" y="1920240"/>
              <a:chExt cx="4225290" cy="2486660"/>
            </a:xfrm>
          </p:grpSpPr>
          <p:pic>
            <p:nvPicPr>
              <p:cNvPr id="3" name="Picture 2">
                <a:extLst>
                  <a:ext uri="{FF2B5EF4-FFF2-40B4-BE49-F238E27FC236}">
                    <a16:creationId xmlns:a16="http://schemas.microsoft.com/office/drawing/2014/main" id="{2756449E-4EF0-4CA1-AFE8-6EAEF42C9F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218" y="1920240"/>
                <a:ext cx="4225290" cy="2486660"/>
              </a:xfrm>
              <a:prstGeom prst="rect">
                <a:avLst/>
              </a:prstGeom>
              <a:noFill/>
              <a:ln w="38100">
                <a:solidFill>
                  <a:schemeClr val="tx1"/>
                </a:solidFill>
              </a:ln>
            </p:spPr>
          </p:pic>
          <p:sp>
            <p:nvSpPr>
              <p:cNvPr id="4" name="TextBox 3">
                <a:extLst>
                  <a:ext uri="{FF2B5EF4-FFF2-40B4-BE49-F238E27FC236}">
                    <a16:creationId xmlns:a16="http://schemas.microsoft.com/office/drawing/2014/main" id="{92A4B86C-3C7C-4F62-AC62-BFE5DD23C062}"/>
                  </a:ext>
                </a:extLst>
              </p:cNvPr>
              <p:cNvSpPr txBox="1"/>
              <p:nvPr/>
            </p:nvSpPr>
            <p:spPr>
              <a:xfrm>
                <a:off x="7094144" y="2927458"/>
                <a:ext cx="928741" cy="291801"/>
              </a:xfrm>
              <a:prstGeom prst="rect">
                <a:avLst/>
              </a:prstGeom>
              <a:noFill/>
              <a:ln w="38100">
                <a:noFill/>
              </a:ln>
            </p:spPr>
            <p:txBody>
              <a:bodyPr wrap="none" rtlCol="0">
                <a:spAutoFit/>
              </a:bodyPr>
              <a:lstStyle/>
              <a:p>
                <a:r>
                  <a:rPr lang="en-US" sz="800" dirty="0">
                    <a:latin typeface="Calibri" panose="020F0502020204030204" pitchFamily="34" charset="0"/>
                    <a:hlinkClick r:id="rId4"/>
                  </a:rPr>
                  <a:t>Pixabay</a:t>
                </a:r>
                <a:endParaRPr lang="en-US" sz="800" dirty="0">
                  <a:latin typeface="Calibri" panose="020F0502020204030204" pitchFamily="34" charset="0"/>
                </a:endParaRPr>
              </a:p>
            </p:txBody>
          </p:sp>
        </p:grpSp>
        <p:sp>
          <p:nvSpPr>
            <p:cNvPr id="6" name="TextBox 5">
              <a:extLst>
                <a:ext uri="{FF2B5EF4-FFF2-40B4-BE49-F238E27FC236}">
                  <a16:creationId xmlns:a16="http://schemas.microsoft.com/office/drawing/2014/main" id="{4043F633-33A4-42FE-BA55-1C32985E1688}"/>
                </a:ext>
              </a:extLst>
            </p:cNvPr>
            <p:cNvSpPr txBox="1"/>
            <p:nvPr/>
          </p:nvSpPr>
          <p:spPr>
            <a:xfrm>
              <a:off x="1214498" y="2895670"/>
              <a:ext cx="1026968" cy="461665"/>
            </a:xfrm>
            <a:prstGeom prst="rect">
              <a:avLst/>
            </a:prstGeom>
            <a:noFill/>
            <a:ln w="38100">
              <a:noFill/>
            </a:ln>
          </p:spPr>
          <p:txBody>
            <a:bodyPr wrap="square" rtlCol="0">
              <a:spAutoFit/>
            </a:bodyPr>
            <a:lstStyle/>
            <a:p>
              <a:r>
                <a:rPr lang="en-US" sz="2400" dirty="0">
                  <a:solidFill>
                    <a:schemeClr val="bg1"/>
                  </a:solidFill>
                  <a:latin typeface="MV Boli" panose="02000500030200090000" pitchFamily="2" charset="0"/>
                  <a:ea typeface="HGGothicE" panose="020B0400000000000000" pitchFamily="49" charset="-128"/>
                  <a:cs typeface="MV Boli" panose="02000500030200090000" pitchFamily="2" charset="0"/>
                </a:rPr>
                <a:t>¿DLI?</a:t>
              </a:r>
            </a:p>
          </p:txBody>
        </p:sp>
      </p:grpSp>
      <p:sp>
        <p:nvSpPr>
          <p:cNvPr id="7" name="Slide Number Placeholder 6">
            <a:extLst>
              <a:ext uri="{FF2B5EF4-FFF2-40B4-BE49-F238E27FC236}">
                <a16:creationId xmlns:a16="http://schemas.microsoft.com/office/drawing/2014/main" id="{353B7234-7D7D-435C-A4F5-296507F05EA1}"/>
              </a:ext>
            </a:extLst>
          </p:cNvPr>
          <p:cNvSpPr>
            <a:spLocks noGrp="1"/>
          </p:cNvSpPr>
          <p:nvPr>
            <p:ph type="sldNum" sz="quarter" idx="12"/>
          </p:nvPr>
        </p:nvSpPr>
        <p:spPr/>
        <p:txBody>
          <a:bodyPr/>
          <a:lstStyle/>
          <a:p>
            <a:fld id="{2274E9FA-37CF-4BA9-A9BB-09DC62AFE1DA}" type="slidenum">
              <a:rPr lang="en-US" smtClean="0"/>
              <a:t>13</a:t>
            </a:fld>
            <a:endParaRPr lang="en-US"/>
          </a:p>
        </p:txBody>
      </p:sp>
    </p:spTree>
    <p:extLst>
      <p:ext uri="{BB962C8B-B14F-4D97-AF65-F5344CB8AC3E}">
        <p14:creationId xmlns:p14="http://schemas.microsoft.com/office/powerpoint/2010/main" val="15459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CFA41-CE5F-4548-8DB7-7501D926CC4A}"/>
              </a:ext>
            </a:extLst>
          </p:cNvPr>
          <p:cNvSpPr/>
          <p:nvPr/>
        </p:nvSpPr>
        <p:spPr>
          <a:xfrm>
            <a:off x="279239" y="211873"/>
            <a:ext cx="11633521" cy="5509200"/>
          </a:xfrm>
          <a:prstGeom prst="rect">
            <a:avLst/>
          </a:prstGeom>
        </p:spPr>
        <p:txBody>
          <a:bodyPr wrap="square">
            <a:spAutoFit/>
          </a:bodyPr>
          <a:lstStyle/>
          <a:p>
            <a:r>
              <a:rPr lang="es-ES" sz="3200" i="1" dirty="0">
                <a:latin typeface="Calibri" panose="020F0502020204030204" pitchFamily="34" charset="0"/>
              </a:rPr>
              <a:t>¿Cuáles son algunos de los retos de los cursos rigurosos en el idioma asociado para los estudiantes de DLI?</a:t>
            </a:r>
          </a:p>
          <a:p>
            <a:endParaRPr lang="en-US" sz="3200" dirty="0">
              <a:latin typeface="Calibri" panose="020F0502020204030204" pitchFamily="34" charset="0"/>
            </a:endParaRPr>
          </a:p>
          <a:p>
            <a:pPr marL="2171700" lvl="4" indent="-342900">
              <a:buFont typeface="Wingdings" panose="05000000000000000000" pitchFamily="2" charset="2"/>
              <a:buChar char="§"/>
            </a:pPr>
            <a:r>
              <a:rPr lang="es-ES" sz="3200" dirty="0">
                <a:latin typeface="Calibri" panose="020F0502020204030204" pitchFamily="34" charset="0"/>
              </a:rPr>
              <a:t>Porque hay generalmente menos cursos ofrecidos en el lenguaje asociado en nivel secundaria, el crecimiento del lenguaje del estudiante probablemente se estanca por las pocas oportunidades de practicar el idioma.</a:t>
            </a:r>
            <a:br>
              <a:rPr lang="es-ES" sz="3200" dirty="0">
                <a:latin typeface="Calibri" panose="020F0502020204030204" pitchFamily="34" charset="0"/>
              </a:rPr>
            </a:br>
            <a:endParaRPr lang="es-ES" sz="3200" dirty="0">
              <a:latin typeface="Calibri" panose="020F0502020204030204" pitchFamily="34" charset="0"/>
            </a:endParaRPr>
          </a:p>
          <a:p>
            <a:pPr marL="2171700" lvl="4" indent="-342900">
              <a:buFont typeface="Wingdings" panose="05000000000000000000" pitchFamily="2" charset="2"/>
              <a:buChar char="§"/>
            </a:pPr>
            <a:r>
              <a:rPr lang="es-ES" sz="3200" dirty="0">
                <a:latin typeface="Calibri" panose="020F0502020204030204" pitchFamily="34" charset="0"/>
              </a:rPr>
              <a:t>Los estudiantes DLI pueden sentirse abrumados cuando las clases se vuelven más demandantes y el idioma más complejo.</a:t>
            </a:r>
            <a:endParaRPr lang="en-US" sz="3200" dirty="0">
              <a:latin typeface="Calibri" panose="020F0502020204030204" pitchFamily="34" charset="0"/>
            </a:endParaRPr>
          </a:p>
        </p:txBody>
      </p:sp>
      <p:grpSp>
        <p:nvGrpSpPr>
          <p:cNvPr id="6" name="Group 5">
            <a:extLst>
              <a:ext uri="{FF2B5EF4-FFF2-40B4-BE49-F238E27FC236}">
                <a16:creationId xmlns:a16="http://schemas.microsoft.com/office/drawing/2014/main" id="{0CEF68EE-C58C-493B-A8EF-992E341DEBA7}"/>
              </a:ext>
            </a:extLst>
          </p:cNvPr>
          <p:cNvGrpSpPr/>
          <p:nvPr/>
        </p:nvGrpSpPr>
        <p:grpSpPr>
          <a:xfrm>
            <a:off x="608986" y="2360546"/>
            <a:ext cx="1725691" cy="1780346"/>
            <a:chOff x="1045501" y="2616200"/>
            <a:chExt cx="2201598" cy="2297302"/>
          </a:xfrm>
        </p:grpSpPr>
        <p:pic>
          <p:nvPicPr>
            <p:cNvPr id="4" name="Picture 3">
              <a:extLst>
                <a:ext uri="{FF2B5EF4-FFF2-40B4-BE49-F238E27FC236}">
                  <a16:creationId xmlns:a16="http://schemas.microsoft.com/office/drawing/2014/main" id="{8A010713-8AF7-4F90-953D-E6CBD2D3EBAF}"/>
                </a:ext>
              </a:extLst>
            </p:cNvPr>
            <p:cNvPicPr>
              <a:picLocks noChangeAspect="1"/>
            </p:cNvPicPr>
            <p:nvPr/>
          </p:nvPicPr>
          <p:blipFill>
            <a:blip r:embed="rId3"/>
            <a:stretch>
              <a:fillRect/>
            </a:stretch>
          </p:blipFill>
          <p:spPr>
            <a:xfrm>
              <a:off x="1045501" y="2616200"/>
              <a:ext cx="2201598" cy="2019300"/>
            </a:xfrm>
            <a:prstGeom prst="rect">
              <a:avLst/>
            </a:prstGeom>
            <a:ln w="28575">
              <a:solidFill>
                <a:schemeClr val="tx1"/>
              </a:solidFill>
            </a:ln>
          </p:spPr>
        </p:pic>
        <p:sp>
          <p:nvSpPr>
            <p:cNvPr id="5" name="TextBox 4">
              <a:extLst>
                <a:ext uri="{FF2B5EF4-FFF2-40B4-BE49-F238E27FC236}">
                  <a16:creationId xmlns:a16="http://schemas.microsoft.com/office/drawing/2014/main" id="{B69851F0-F851-4530-8809-3518C20F25DF}"/>
                </a:ext>
              </a:extLst>
            </p:cNvPr>
            <p:cNvSpPr txBox="1"/>
            <p:nvPr/>
          </p:nvSpPr>
          <p:spPr>
            <a:xfrm>
              <a:off x="1045501" y="4635500"/>
              <a:ext cx="984090" cy="278002"/>
            </a:xfrm>
            <a:prstGeom prst="rect">
              <a:avLst/>
            </a:prstGeom>
            <a:noFill/>
          </p:spPr>
          <p:txBody>
            <a:bodyPr wrap="none" rtlCol="0">
              <a:spAutoFit/>
            </a:bodyPr>
            <a:lstStyle/>
            <a:p>
              <a:r>
                <a:rPr lang="en-US" sz="800" dirty="0">
                  <a:latin typeface="Calibri" panose="020F0502020204030204" pitchFamily="34" charset="0"/>
                  <a:hlinkClick r:id="rId4"/>
                </a:rPr>
                <a:t>Clipart Library</a:t>
              </a:r>
              <a:endParaRPr lang="en-US" sz="800" dirty="0">
                <a:latin typeface="Calibri" panose="020F0502020204030204" pitchFamily="34" charset="0"/>
              </a:endParaRPr>
            </a:p>
          </p:txBody>
        </p:sp>
      </p:grpSp>
      <p:sp>
        <p:nvSpPr>
          <p:cNvPr id="7" name="TextBox 6">
            <a:extLst>
              <a:ext uri="{FF2B5EF4-FFF2-40B4-BE49-F238E27FC236}">
                <a16:creationId xmlns:a16="http://schemas.microsoft.com/office/drawing/2014/main" id="{1068F2E2-EB52-334F-AB3C-DCA2232F5CAB}"/>
              </a:ext>
            </a:extLst>
          </p:cNvPr>
          <p:cNvSpPr txBox="1"/>
          <p:nvPr/>
        </p:nvSpPr>
        <p:spPr>
          <a:xfrm>
            <a:off x="38798" y="6481720"/>
            <a:ext cx="11005976" cy="307777"/>
          </a:xfrm>
          <a:prstGeom prst="rect">
            <a:avLst/>
          </a:prstGeom>
          <a:noFill/>
        </p:spPr>
        <p:txBody>
          <a:bodyPr wrap="square" rtlCol="0">
            <a:spAutoFit/>
          </a:bodyPr>
          <a:lstStyle/>
          <a:p>
            <a:r>
              <a:rPr lang="en-US" sz="1400" dirty="0">
                <a:latin typeface="Calibri" panose="020F0502020204030204" pitchFamily="34" charset="0"/>
              </a:rPr>
              <a:t>(School Learning Support Program, 2010 -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https://teachingmattersamy.weebly.com/uploads/1/3/9/9/13999466/positively_engaging_parents.pdf</a:t>
            </a:r>
            <a:r>
              <a:rPr lang="en-US" sz="1400" dirty="0">
                <a:latin typeface="Calibri" panose="020F0502020204030204" pitchFamily="34" charset="0"/>
              </a:rPr>
              <a:t>)</a:t>
            </a:r>
          </a:p>
        </p:txBody>
      </p:sp>
      <p:sp>
        <p:nvSpPr>
          <p:cNvPr id="3" name="Slide Number Placeholder 2">
            <a:extLst>
              <a:ext uri="{FF2B5EF4-FFF2-40B4-BE49-F238E27FC236}">
                <a16:creationId xmlns:a16="http://schemas.microsoft.com/office/drawing/2014/main" id="{69F873C5-58B0-43C1-AAD8-392457CF70BF}"/>
              </a:ext>
            </a:extLst>
          </p:cNvPr>
          <p:cNvSpPr>
            <a:spLocks noGrp="1"/>
          </p:cNvSpPr>
          <p:nvPr>
            <p:ph type="sldNum" sz="quarter" idx="12"/>
          </p:nvPr>
        </p:nvSpPr>
        <p:spPr/>
        <p:txBody>
          <a:bodyPr/>
          <a:lstStyle/>
          <a:p>
            <a:fld id="{2274E9FA-37CF-4BA9-A9BB-09DC62AFE1DA}" type="slidenum">
              <a:rPr lang="en-US" smtClean="0"/>
              <a:t>14</a:t>
            </a:fld>
            <a:endParaRPr lang="en-US"/>
          </a:p>
        </p:txBody>
      </p:sp>
    </p:spTree>
    <p:extLst>
      <p:ext uri="{BB962C8B-B14F-4D97-AF65-F5344CB8AC3E}">
        <p14:creationId xmlns:p14="http://schemas.microsoft.com/office/powerpoint/2010/main" val="120019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2B6AF8-278B-9147-A0BA-26519191008F}"/>
              </a:ext>
            </a:extLst>
          </p:cNvPr>
          <p:cNvSpPr/>
          <p:nvPr/>
        </p:nvSpPr>
        <p:spPr>
          <a:xfrm>
            <a:off x="5667214" y="2203022"/>
            <a:ext cx="6096000" cy="2176686"/>
          </a:xfrm>
          <a:prstGeom prst="rect">
            <a:avLst/>
          </a:prstGeom>
        </p:spPr>
        <p:txBody>
          <a:bodyPr>
            <a:spAutoFit/>
          </a:bodyPr>
          <a:lstStyle/>
          <a:p>
            <a:pPr algn="ctr">
              <a:lnSpc>
                <a:spcPct val="107000"/>
              </a:lnSpc>
            </a:pPr>
            <a:r>
              <a:rPr lang="es-ES" sz="3200" dirty="0">
                <a:latin typeface="Calibri" panose="020F0502020204030204" pitchFamily="34" charset="0"/>
              </a:rPr>
              <a:t>Depende de los padres mirar más allá de hoy y recordar a sus hijos los futuros beneficios de permanecer en el programa.</a:t>
            </a:r>
            <a:endParaRPr lang="en-US" sz="3200" dirty="0">
              <a:latin typeface="Calibri" panose="020F0502020204030204" pitchFamily="34" charset="0"/>
            </a:endParaRPr>
          </a:p>
        </p:txBody>
      </p:sp>
      <p:pic>
        <p:nvPicPr>
          <p:cNvPr id="1026" name="Picture 2">
            <a:extLst>
              <a:ext uri="{FF2B5EF4-FFF2-40B4-BE49-F238E27FC236}">
                <a16:creationId xmlns:a16="http://schemas.microsoft.com/office/drawing/2014/main" id="{137DDF32-3337-5A4A-97CA-3B7506482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18" y="2211812"/>
            <a:ext cx="3655153" cy="243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27FD54-156C-1544-A451-054E3F5F7D30}"/>
              </a:ext>
            </a:extLst>
          </p:cNvPr>
          <p:cNvSpPr txBox="1"/>
          <p:nvPr/>
        </p:nvSpPr>
        <p:spPr>
          <a:xfrm>
            <a:off x="1229260" y="4599693"/>
            <a:ext cx="516828" cy="200104"/>
          </a:xfrm>
          <a:prstGeom prst="rect">
            <a:avLst/>
          </a:prstGeom>
          <a:noFill/>
          <a:ln w="38100">
            <a:noFill/>
          </a:ln>
        </p:spPr>
        <p:txBody>
          <a:bodyPr wrap="none" rtlCol="0">
            <a:spAutoFit/>
          </a:bodyPr>
          <a:lstStyle/>
          <a:p>
            <a:r>
              <a:rPr lang="en-US" sz="800" dirty="0">
                <a:latin typeface="Calibri" panose="020F0502020204030204" pitchFamily="34" charset="0"/>
                <a:hlinkClick r:id="rId3"/>
              </a:rPr>
              <a:t>Pixabay</a:t>
            </a:r>
            <a:endParaRPr lang="en-US" sz="8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9540E25-A429-4339-84FE-CFAD2419B2ED}"/>
              </a:ext>
            </a:extLst>
          </p:cNvPr>
          <p:cNvSpPr>
            <a:spLocks noGrp="1"/>
          </p:cNvSpPr>
          <p:nvPr>
            <p:ph type="sldNum" sz="quarter" idx="12"/>
          </p:nvPr>
        </p:nvSpPr>
        <p:spPr/>
        <p:txBody>
          <a:bodyPr/>
          <a:lstStyle/>
          <a:p>
            <a:fld id="{2274E9FA-37CF-4BA9-A9BB-09DC62AFE1DA}" type="slidenum">
              <a:rPr lang="en-US" smtClean="0"/>
              <a:t>15</a:t>
            </a:fld>
            <a:endParaRPr lang="en-US"/>
          </a:p>
        </p:txBody>
      </p:sp>
    </p:spTree>
    <p:extLst>
      <p:ext uri="{BB962C8B-B14F-4D97-AF65-F5344CB8AC3E}">
        <p14:creationId xmlns:p14="http://schemas.microsoft.com/office/powerpoint/2010/main" val="214559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1F193A-6A68-4822-94E5-AA4F86D82CC7}"/>
              </a:ext>
            </a:extLst>
          </p:cNvPr>
          <p:cNvSpPr txBox="1"/>
          <p:nvPr/>
        </p:nvSpPr>
        <p:spPr>
          <a:xfrm>
            <a:off x="601579" y="3142265"/>
            <a:ext cx="10768281" cy="1077218"/>
          </a:xfrm>
          <a:prstGeom prst="rect">
            <a:avLst/>
          </a:prstGeom>
          <a:noFill/>
        </p:spPr>
        <p:txBody>
          <a:bodyPr wrap="square" rtlCol="0">
            <a:spAutoFit/>
          </a:bodyPr>
          <a:lstStyle/>
          <a:p>
            <a:pPr algn="ctr"/>
            <a:r>
              <a:rPr lang="es-ES" sz="3200" i="1" dirty="0">
                <a:latin typeface="Calibri" panose="020F0502020204030204" pitchFamily="34" charset="0"/>
              </a:rPr>
              <a:t>¿Qué beneficios ya han visto en nivel secundaria </a:t>
            </a:r>
            <a:br>
              <a:rPr lang="es-ES" sz="3200" i="1" dirty="0">
                <a:latin typeface="Calibri" panose="020F0502020204030204" pitchFamily="34" charset="0"/>
              </a:rPr>
            </a:br>
            <a:r>
              <a:rPr lang="es-ES" sz="3200" i="1" dirty="0">
                <a:latin typeface="Calibri" panose="020F0502020204030204" pitchFamily="34" charset="0"/>
              </a:rPr>
              <a:t>o preparatoria?</a:t>
            </a:r>
            <a:endParaRPr lang="en-US" sz="3200" i="1" dirty="0">
              <a:latin typeface="Calibri" panose="020F0502020204030204" pitchFamily="34" charset="0"/>
            </a:endParaRPr>
          </a:p>
        </p:txBody>
      </p:sp>
      <p:grpSp>
        <p:nvGrpSpPr>
          <p:cNvPr id="11" name="Group 10">
            <a:extLst>
              <a:ext uri="{FF2B5EF4-FFF2-40B4-BE49-F238E27FC236}">
                <a16:creationId xmlns:a16="http://schemas.microsoft.com/office/drawing/2014/main" id="{217E5362-78D5-47F3-B1B8-1E845F7E209E}"/>
              </a:ext>
            </a:extLst>
          </p:cNvPr>
          <p:cNvGrpSpPr/>
          <p:nvPr/>
        </p:nvGrpSpPr>
        <p:grpSpPr>
          <a:xfrm>
            <a:off x="869978" y="397042"/>
            <a:ext cx="2571054" cy="1719735"/>
            <a:chOff x="865397" y="610825"/>
            <a:chExt cx="2290175" cy="1590558"/>
          </a:xfrm>
        </p:grpSpPr>
        <p:pic>
          <p:nvPicPr>
            <p:cNvPr id="12" name="Picture 11">
              <a:extLst>
                <a:ext uri="{FF2B5EF4-FFF2-40B4-BE49-F238E27FC236}">
                  <a16:creationId xmlns:a16="http://schemas.microsoft.com/office/drawing/2014/main" id="{08FAAD82-3DC4-4530-9DA9-21C188E83984}"/>
                </a:ext>
              </a:extLst>
            </p:cNvPr>
            <p:cNvPicPr>
              <a:picLocks noChangeAspect="1"/>
            </p:cNvPicPr>
            <p:nvPr/>
          </p:nvPicPr>
          <p:blipFill>
            <a:blip r:embed="rId3"/>
            <a:stretch>
              <a:fillRect/>
            </a:stretch>
          </p:blipFill>
          <p:spPr>
            <a:xfrm>
              <a:off x="971779" y="610825"/>
              <a:ext cx="2183793" cy="1590558"/>
            </a:xfrm>
            <a:prstGeom prst="rect">
              <a:avLst/>
            </a:prstGeom>
            <a:ln w="19050">
              <a:noFill/>
            </a:ln>
          </p:spPr>
        </p:pic>
        <p:sp>
          <p:nvSpPr>
            <p:cNvPr id="13" name="TextBox 12">
              <a:extLst>
                <a:ext uri="{FF2B5EF4-FFF2-40B4-BE49-F238E27FC236}">
                  <a16:creationId xmlns:a16="http://schemas.microsoft.com/office/drawing/2014/main" id="{0EB2084C-6FCF-4595-9E28-D262F450B4C6}"/>
                </a:ext>
              </a:extLst>
            </p:cNvPr>
            <p:cNvSpPr txBox="1"/>
            <p:nvPr/>
          </p:nvSpPr>
          <p:spPr>
            <a:xfrm rot="16200000">
              <a:off x="474400" y="1303976"/>
              <a:ext cx="994759" cy="212766"/>
            </a:xfrm>
            <a:prstGeom prst="rect">
              <a:avLst/>
            </a:prstGeom>
            <a:noFill/>
          </p:spPr>
          <p:txBody>
            <a:bodyPr wrap="none" rtlCol="0">
              <a:spAutoFit/>
            </a:bodyPr>
            <a:lstStyle/>
            <a:p>
              <a:r>
                <a:rPr lang="en-US" sz="800" dirty="0" err="1">
                  <a:latin typeface="Calibri" panose="020F0502020204030204" pitchFamily="34" charset="0"/>
                </a:rPr>
                <a:t>CreativeCommons</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F2A2F85C-4159-4983-BA57-CD35A56F8F73}"/>
              </a:ext>
            </a:extLst>
          </p:cNvPr>
          <p:cNvSpPr>
            <a:spLocks noGrp="1"/>
          </p:cNvSpPr>
          <p:nvPr>
            <p:ph type="sldNum" sz="quarter" idx="12"/>
          </p:nvPr>
        </p:nvSpPr>
        <p:spPr/>
        <p:txBody>
          <a:bodyPr/>
          <a:lstStyle/>
          <a:p>
            <a:fld id="{2274E9FA-37CF-4BA9-A9BB-09DC62AFE1DA}" type="slidenum">
              <a:rPr lang="en-US" smtClean="0"/>
              <a:t>16</a:t>
            </a:fld>
            <a:endParaRPr lang="en-US"/>
          </a:p>
        </p:txBody>
      </p:sp>
    </p:spTree>
    <p:extLst>
      <p:ext uri="{BB962C8B-B14F-4D97-AF65-F5344CB8AC3E}">
        <p14:creationId xmlns:p14="http://schemas.microsoft.com/office/powerpoint/2010/main" val="10272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6D2E6-486D-4E8E-9835-AD1D8B715920}"/>
              </a:ext>
            </a:extLst>
          </p:cNvPr>
          <p:cNvSpPr txBox="1"/>
          <p:nvPr/>
        </p:nvSpPr>
        <p:spPr>
          <a:xfrm>
            <a:off x="782053" y="563440"/>
            <a:ext cx="9341596"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BENEFICIOS DE LOS PROGRAMAS DLI EN SECUNDARIA</a:t>
            </a:r>
          </a:p>
        </p:txBody>
      </p:sp>
      <p:sp>
        <p:nvSpPr>
          <p:cNvPr id="4" name="Rectangle 3">
            <a:extLst>
              <a:ext uri="{FF2B5EF4-FFF2-40B4-BE49-F238E27FC236}">
                <a16:creationId xmlns:a16="http://schemas.microsoft.com/office/drawing/2014/main" id="{E3A82D1F-D343-4D4F-9C56-33830403E6B3}"/>
              </a:ext>
            </a:extLst>
          </p:cNvPr>
          <p:cNvSpPr/>
          <p:nvPr/>
        </p:nvSpPr>
        <p:spPr>
          <a:xfrm>
            <a:off x="782053" y="1467886"/>
            <a:ext cx="11146332" cy="4339650"/>
          </a:xfrm>
          <a:prstGeom prst="rect">
            <a:avLst/>
          </a:prstGeom>
        </p:spPr>
        <p:txBody>
          <a:bodyPr wrap="square">
            <a:spAutoFit/>
          </a:bodyPr>
          <a:lstStyle/>
          <a:p>
            <a:pPr marL="457200" indent="-457200">
              <a:spcBef>
                <a:spcPts val="600"/>
              </a:spcBef>
              <a:buFont typeface="Wingdings" panose="05000000000000000000" pitchFamily="2" charset="2"/>
              <a:buChar char="§"/>
            </a:pPr>
            <a:r>
              <a:rPr lang="es-ES" sz="3200" dirty="0">
                <a:solidFill>
                  <a:schemeClr val="dk1"/>
                </a:solidFill>
                <a:latin typeface="Calibri" panose="020F0502020204030204" pitchFamily="34" charset="0"/>
              </a:rPr>
              <a:t>Continuo desarrollo del bilingüismo y </a:t>
            </a:r>
            <a:r>
              <a:rPr lang="es-ES" sz="3200" dirty="0" err="1">
                <a:solidFill>
                  <a:schemeClr val="dk1"/>
                </a:solidFill>
                <a:latin typeface="Calibri" panose="020F0502020204030204" pitchFamily="34" charset="0"/>
              </a:rPr>
              <a:t>biculturalismo</a:t>
            </a:r>
            <a:endParaRPr lang="es-ES" sz="3200" dirty="0">
              <a:solidFill>
                <a:schemeClr val="dk1"/>
              </a:solidFill>
              <a:latin typeface="Calibri" panose="020F0502020204030204" pitchFamily="34" charset="0"/>
            </a:endParaRPr>
          </a:p>
          <a:p>
            <a:pPr marL="458788" lvl="0" indent="-458788">
              <a:spcBef>
                <a:spcPts val="600"/>
              </a:spcBef>
              <a:spcAft>
                <a:spcPts val="600"/>
              </a:spcAft>
              <a:buFont typeface="Wingdings" panose="05000000000000000000" pitchFamily="2" charset="2"/>
              <a:buChar char="§"/>
            </a:pPr>
            <a:r>
              <a:rPr lang="es-ES" sz="3200" dirty="0">
                <a:solidFill>
                  <a:schemeClr val="dk1"/>
                </a:solidFill>
                <a:latin typeface="Calibri" panose="020F0502020204030204" pitchFamily="34" charset="0"/>
              </a:rPr>
              <a:t>Continuo desarrollo de lenguaje académico y alfabetización académica en los dos idiomas del programa</a:t>
            </a:r>
            <a:endParaRPr lang="en-US" sz="3200" dirty="0">
              <a:solidFill>
                <a:schemeClr val="dk1"/>
              </a:solidFill>
              <a:latin typeface="Calibri" panose="020F0502020204030204" pitchFamily="34" charset="0"/>
            </a:endParaRPr>
          </a:p>
          <a:p>
            <a:pPr marL="457200" indent="-457200">
              <a:spcBef>
                <a:spcPts val="600"/>
              </a:spcBef>
              <a:buFont typeface="Wingdings" panose="05000000000000000000" pitchFamily="2" charset="2"/>
              <a:buChar char="§"/>
            </a:pPr>
            <a:r>
              <a:rPr lang="es-ES" sz="3200" dirty="0">
                <a:solidFill>
                  <a:schemeClr val="dk1"/>
                </a:solidFill>
                <a:latin typeface="Calibri" panose="020F0502020204030204" pitchFamily="34" charset="0"/>
              </a:rPr>
              <a:t>Continuo desarrollo de actitudes positivas multiculturales</a:t>
            </a:r>
          </a:p>
          <a:p>
            <a:pPr marL="457200" indent="-457200">
              <a:spcBef>
                <a:spcPts val="600"/>
              </a:spcBef>
              <a:buFont typeface="Wingdings" panose="05000000000000000000" pitchFamily="2" charset="2"/>
              <a:buChar char="§"/>
            </a:pPr>
            <a:r>
              <a:rPr lang="es-ES" sz="3200" dirty="0">
                <a:solidFill>
                  <a:schemeClr val="dk1"/>
                </a:solidFill>
                <a:latin typeface="Calibri" panose="020F0502020204030204" pitchFamily="34" charset="0"/>
              </a:rPr>
              <a:t>Continuo suministro de un modelo eficiente y efectivo para atender las necesidades </a:t>
            </a:r>
            <a:r>
              <a:rPr lang="es-ES" sz="3200" dirty="0">
                <a:latin typeface="Calibri" panose="020F0502020204030204" pitchFamily="34" charset="0"/>
              </a:rPr>
              <a:t>relacionadas con el segundo idioma de los estudiantes que aprenden inglés (los que hablan español en casa) y los hablantes de inglés (los que aprenden español). </a:t>
            </a:r>
            <a:endParaRPr lang="en-US" sz="3200" dirty="0"/>
          </a:p>
        </p:txBody>
      </p:sp>
      <p:sp>
        <p:nvSpPr>
          <p:cNvPr id="5" name="TextBox 4">
            <a:extLst>
              <a:ext uri="{FF2B5EF4-FFF2-40B4-BE49-F238E27FC236}">
                <a16:creationId xmlns:a16="http://schemas.microsoft.com/office/drawing/2014/main" id="{C13D48F1-009C-4B9A-A33C-CBFB9044611A}"/>
              </a:ext>
            </a:extLst>
          </p:cNvPr>
          <p:cNvSpPr txBox="1"/>
          <p:nvPr/>
        </p:nvSpPr>
        <p:spPr>
          <a:xfrm>
            <a:off x="160421" y="6472525"/>
            <a:ext cx="8698938" cy="307777"/>
          </a:xfrm>
          <a:prstGeom prst="rect">
            <a:avLst/>
          </a:prstGeom>
          <a:noFill/>
        </p:spPr>
        <p:txBody>
          <a:bodyPr wrap="square" rtlCol="0">
            <a:spAutoFit/>
          </a:bodyPr>
          <a:lstStyle/>
          <a:p>
            <a:r>
              <a:rPr lang="en-US" sz="1400" dirty="0">
                <a:latin typeface="Calibri" panose="020F0502020204030204" pitchFamily="34" charset="0"/>
              </a:rPr>
              <a:t>(adapted from </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18090DAD-BC39-46F9-98BE-25F4C8C09498}"/>
              </a:ext>
            </a:extLst>
          </p:cNvPr>
          <p:cNvSpPr>
            <a:spLocks noGrp="1"/>
          </p:cNvSpPr>
          <p:nvPr>
            <p:ph type="sldNum" sz="quarter" idx="12"/>
          </p:nvPr>
        </p:nvSpPr>
        <p:spPr/>
        <p:txBody>
          <a:bodyPr/>
          <a:lstStyle/>
          <a:p>
            <a:fld id="{2274E9FA-37CF-4BA9-A9BB-09DC62AFE1DA}" type="slidenum">
              <a:rPr lang="en-US" smtClean="0"/>
              <a:t>17</a:t>
            </a:fld>
            <a:endParaRPr lang="en-US"/>
          </a:p>
        </p:txBody>
      </p:sp>
    </p:spTree>
    <p:extLst>
      <p:ext uri="{BB962C8B-B14F-4D97-AF65-F5344CB8AC3E}">
        <p14:creationId xmlns:p14="http://schemas.microsoft.com/office/powerpoint/2010/main" val="22500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C115D9-31C5-114F-8B2A-272E33AAA9B2}"/>
              </a:ext>
            </a:extLst>
          </p:cNvPr>
          <p:cNvSpPr txBox="1"/>
          <p:nvPr/>
        </p:nvSpPr>
        <p:spPr>
          <a:xfrm>
            <a:off x="102570" y="6488231"/>
            <a:ext cx="8698938" cy="307777"/>
          </a:xfrm>
          <a:prstGeom prst="rect">
            <a:avLst/>
          </a:prstGeom>
          <a:noFill/>
        </p:spPr>
        <p:txBody>
          <a:bodyPr wrap="square" rtlCol="0">
            <a:spAutoFit/>
          </a:bodyPr>
          <a:lstStyle/>
          <a:p>
            <a:r>
              <a:rPr lang="en-US" sz="1400" dirty="0">
                <a:latin typeface="Calibri" panose="020F0502020204030204" pitchFamily="34" charset="0"/>
              </a:rPr>
              <a:t>(adapted from </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7" name="TextBox 6">
            <a:extLst>
              <a:ext uri="{FF2B5EF4-FFF2-40B4-BE49-F238E27FC236}">
                <a16:creationId xmlns:a16="http://schemas.microsoft.com/office/drawing/2014/main" id="{7A63F21B-E62D-4CD6-ACE2-61C8EF0B87D7}"/>
              </a:ext>
            </a:extLst>
          </p:cNvPr>
          <p:cNvSpPr txBox="1"/>
          <p:nvPr/>
        </p:nvSpPr>
        <p:spPr>
          <a:xfrm>
            <a:off x="630526" y="539707"/>
            <a:ext cx="9341596"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BENEFICIOS DE LOS PROGRAMAS DLI EN SECUNDARIA</a:t>
            </a:r>
          </a:p>
        </p:txBody>
      </p:sp>
      <p:sp>
        <p:nvSpPr>
          <p:cNvPr id="3" name="TextBox 2">
            <a:extLst>
              <a:ext uri="{FF2B5EF4-FFF2-40B4-BE49-F238E27FC236}">
                <a16:creationId xmlns:a16="http://schemas.microsoft.com/office/drawing/2014/main" id="{8113F422-52BF-4C56-A518-D32EC77683D5}"/>
              </a:ext>
            </a:extLst>
          </p:cNvPr>
          <p:cNvSpPr txBox="1"/>
          <p:nvPr/>
        </p:nvSpPr>
        <p:spPr>
          <a:xfrm>
            <a:off x="630526" y="1469445"/>
            <a:ext cx="11225464" cy="4847481"/>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es-ES" sz="3200" dirty="0">
                <a:solidFill>
                  <a:schemeClr val="dk1"/>
                </a:solidFill>
                <a:latin typeface="Calibri" panose="020F0502020204030204" pitchFamily="34" charset="0"/>
              </a:rPr>
              <a:t>Preparación para ingresar a cursos avanzados de idiomas y contenido en preparatoria o universidad</a:t>
            </a:r>
            <a:endParaRPr lang="en-US" sz="3200" dirty="0">
              <a:solidFill>
                <a:schemeClr val="dk1"/>
              </a:solidFill>
              <a:latin typeface="Calibri" panose="020F0502020204030204" pitchFamily="34" charset="0"/>
            </a:endParaRPr>
          </a:p>
          <a:p>
            <a:pPr marL="285750" lvl="0" indent="-285750">
              <a:spcBef>
                <a:spcPts val="600"/>
              </a:spcBef>
              <a:spcAft>
                <a:spcPts val="600"/>
              </a:spcAft>
              <a:buFont typeface="Wingdings" panose="05000000000000000000" pitchFamily="2" charset="2"/>
              <a:buChar char="§"/>
            </a:pPr>
            <a:r>
              <a:rPr lang="es-ES" sz="3200" dirty="0">
                <a:solidFill>
                  <a:schemeClr val="dk1"/>
                </a:solidFill>
                <a:latin typeface="Calibri" panose="020F0502020204030204" pitchFamily="34" charset="0"/>
              </a:rPr>
              <a:t>Preparación para el programa </a:t>
            </a:r>
            <a:r>
              <a:rPr lang="es-ES" sz="3200" i="1" dirty="0">
                <a:solidFill>
                  <a:schemeClr val="dk1"/>
                </a:solidFill>
                <a:latin typeface="Calibri" panose="020F0502020204030204" pitchFamily="34" charset="0"/>
              </a:rPr>
              <a:t>International </a:t>
            </a:r>
            <a:r>
              <a:rPr lang="es-ES" sz="3200" i="1" dirty="0" err="1">
                <a:solidFill>
                  <a:schemeClr val="dk1"/>
                </a:solidFill>
                <a:latin typeface="Calibri" panose="020F0502020204030204" pitchFamily="34" charset="0"/>
              </a:rPr>
              <a:t>Baccalaureate</a:t>
            </a:r>
            <a:r>
              <a:rPr lang="es-ES" sz="3200" dirty="0">
                <a:solidFill>
                  <a:schemeClr val="dk1"/>
                </a:solidFill>
                <a:latin typeface="Calibri" panose="020F0502020204030204" pitchFamily="34" charset="0"/>
              </a:rPr>
              <a:t> (IB) en preparatoria.</a:t>
            </a:r>
            <a:endParaRPr lang="en-US" sz="3200" dirty="0">
              <a:solidFill>
                <a:schemeClr val="dk1"/>
              </a:solidFill>
              <a:latin typeface="Calibri" panose="020F0502020204030204" pitchFamily="34" charset="0"/>
            </a:endParaRPr>
          </a:p>
          <a:p>
            <a:pPr marL="285750" lvl="0" indent="-285750">
              <a:spcBef>
                <a:spcPts val="600"/>
              </a:spcBef>
              <a:spcAft>
                <a:spcPts val="600"/>
              </a:spcAft>
              <a:buFont typeface="Wingdings" panose="05000000000000000000" pitchFamily="2" charset="2"/>
              <a:buChar char="§"/>
            </a:pPr>
            <a:r>
              <a:rPr lang="es-ES" sz="3200" dirty="0">
                <a:solidFill>
                  <a:schemeClr val="dk1"/>
                </a:solidFill>
                <a:latin typeface="Calibri" panose="020F0502020204030204" pitchFamily="34" charset="0"/>
              </a:rPr>
              <a:t>Preparación para idiomas adicionales en preparatoria o posteriores.</a:t>
            </a:r>
            <a:endParaRPr lang="en-US" sz="3200" dirty="0">
              <a:solidFill>
                <a:schemeClr val="dk1"/>
              </a:solidFill>
              <a:latin typeface="Calibri" panose="020F0502020204030204" pitchFamily="34" charset="0"/>
            </a:endParaRPr>
          </a:p>
          <a:p>
            <a:pPr marL="285750" indent="-285750">
              <a:spcBef>
                <a:spcPts val="600"/>
              </a:spcBef>
              <a:spcAft>
                <a:spcPts val="600"/>
              </a:spcAft>
              <a:buFont typeface="Wingdings" panose="05000000000000000000" pitchFamily="2" charset="2"/>
              <a:buChar char="§"/>
            </a:pPr>
            <a:r>
              <a:rPr lang="es-ES" sz="3200" dirty="0">
                <a:solidFill>
                  <a:schemeClr val="dk1"/>
                </a:solidFill>
                <a:latin typeface="Calibri" panose="020F0502020204030204" pitchFamily="34" charset="0"/>
              </a:rPr>
              <a:t>Preparación para obtener créditos universitarios a través de los exámenes de idiomas de Ubicación Avanzada.</a:t>
            </a:r>
            <a:endParaRPr lang="en-US" sz="3200" dirty="0">
              <a:latin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12268257-3A5D-414A-B180-4ED0536D3B4F}"/>
              </a:ext>
            </a:extLst>
          </p:cNvPr>
          <p:cNvSpPr>
            <a:spLocks noGrp="1"/>
          </p:cNvSpPr>
          <p:nvPr>
            <p:ph type="sldNum" sz="quarter" idx="12"/>
          </p:nvPr>
        </p:nvSpPr>
        <p:spPr/>
        <p:txBody>
          <a:bodyPr/>
          <a:lstStyle/>
          <a:p>
            <a:fld id="{2274E9FA-37CF-4BA9-A9BB-09DC62AFE1DA}" type="slidenum">
              <a:rPr lang="en-US" smtClean="0"/>
              <a:t>18</a:t>
            </a:fld>
            <a:endParaRPr lang="en-US"/>
          </a:p>
        </p:txBody>
      </p:sp>
    </p:spTree>
    <p:extLst>
      <p:ext uri="{BB962C8B-B14F-4D97-AF65-F5344CB8AC3E}">
        <p14:creationId xmlns:p14="http://schemas.microsoft.com/office/powerpoint/2010/main" val="3583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extBox 1"/>
          <p:cNvSpPr txBox="1"/>
          <p:nvPr/>
        </p:nvSpPr>
        <p:spPr>
          <a:xfrm>
            <a:off x="88926" y="6488231"/>
            <a:ext cx="360720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(American Academy of Arts and Sciences 2016)</a:t>
            </a:r>
          </a:p>
        </p:txBody>
      </p:sp>
      <p:pic>
        <p:nvPicPr>
          <p:cNvPr id="6" name="Picture 5">
            <a:extLst>
              <a:ext uri="{FF2B5EF4-FFF2-40B4-BE49-F238E27FC236}">
                <a16:creationId xmlns:a16="http://schemas.microsoft.com/office/drawing/2014/main" id="{80B8CCD3-5F78-43B6-A965-8B44E12BAFF1}"/>
              </a:ext>
            </a:extLst>
          </p:cNvPr>
          <p:cNvPicPr>
            <a:picLocks noChangeAspect="1"/>
          </p:cNvPicPr>
          <p:nvPr/>
        </p:nvPicPr>
        <p:blipFill>
          <a:blip r:embed="rId3"/>
          <a:stretch>
            <a:fillRect/>
          </a:stretch>
        </p:blipFill>
        <p:spPr>
          <a:xfrm>
            <a:off x="4157512" y="628870"/>
            <a:ext cx="7593330" cy="5281935"/>
          </a:xfrm>
          <a:prstGeom prst="rect">
            <a:avLst/>
          </a:prstGeom>
        </p:spPr>
      </p:pic>
      <p:sp>
        <p:nvSpPr>
          <p:cNvPr id="5" name="Rectangle 2">
            <a:extLst>
              <a:ext uri="{FF2B5EF4-FFF2-40B4-BE49-F238E27FC236}">
                <a16:creationId xmlns:a16="http://schemas.microsoft.com/office/drawing/2014/main" id="{B76B604E-4EF4-462A-95DE-182F4AB4641F}"/>
              </a:ext>
            </a:extLst>
          </p:cNvPr>
          <p:cNvSpPr>
            <a:spLocks noChangeArrowheads="1"/>
          </p:cNvSpPr>
          <p:nvPr/>
        </p:nvSpPr>
        <p:spPr bwMode="auto">
          <a:xfrm>
            <a:off x="88926" y="1121312"/>
            <a:ext cx="381199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defTabSz="914400">
              <a:buClr>
                <a:schemeClr val="tx1"/>
              </a:buClr>
            </a:pPr>
            <a:r>
              <a:rPr lang="es-ES" sz="3200" dirty="0">
                <a:latin typeface="Calibri" panose="020F0502020204030204" pitchFamily="34" charset="0"/>
              </a:rPr>
              <a:t>Un beneficio complementario para los hablantes de español es poder mantener su herencia cultural y sus relaciones familiares.</a:t>
            </a:r>
            <a:endParaRPr kumimoji="0" lang="en-US" altLang="en-US" sz="3200" b="0" i="0" u="none" strike="noStrike" cap="none" normalizeH="0" baseline="0" dirty="0">
              <a:ln>
                <a:noFill/>
              </a:ln>
              <a:solidFill>
                <a:schemeClr val="tx1"/>
              </a:solidFill>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22C2CCC7-FEBE-4770-861E-49E463EB4069}"/>
              </a:ext>
            </a:extLst>
          </p:cNvPr>
          <p:cNvSpPr>
            <a:spLocks noGrp="1"/>
          </p:cNvSpPr>
          <p:nvPr>
            <p:ph type="sldNum" sz="quarter" idx="12"/>
          </p:nvPr>
        </p:nvSpPr>
        <p:spPr/>
        <p:txBody>
          <a:bodyPr/>
          <a:lstStyle/>
          <a:p>
            <a:fld id="{2274E9FA-37CF-4BA9-A9BB-09DC62AFE1DA}" type="slidenum">
              <a:rPr lang="en-US" smtClean="0"/>
              <a:t>19</a:t>
            </a:fld>
            <a:endParaRPr lang="en-US"/>
          </a:p>
        </p:txBody>
      </p:sp>
    </p:spTree>
    <p:extLst>
      <p:ext uri="{BB962C8B-B14F-4D97-AF65-F5344CB8AC3E}">
        <p14:creationId xmlns:p14="http://schemas.microsoft.com/office/powerpoint/2010/main" val="417302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49183" y="6439453"/>
            <a:ext cx="6998360" cy="338554"/>
          </a:xfrm>
          <a:prstGeom prst="rect">
            <a:avLst/>
          </a:prstGeom>
          <a:noFill/>
        </p:spPr>
        <p:txBody>
          <a:bodyPr wrap="square" rtlCol="0">
            <a:spAutoFit/>
          </a:bodyPr>
          <a:lstStyle/>
          <a:p>
            <a:pPr algn="ctr"/>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804" y="6360138"/>
            <a:ext cx="685800" cy="482600"/>
          </a:xfrm>
          <a:prstGeom prst="rect">
            <a:avLst/>
          </a:prstGeom>
        </p:spPr>
      </p:pic>
      <p:sp>
        <p:nvSpPr>
          <p:cNvPr id="2" name="TextBox 1"/>
          <p:cNvSpPr txBox="1"/>
          <p:nvPr/>
        </p:nvSpPr>
        <p:spPr>
          <a:xfrm>
            <a:off x="89732" y="504976"/>
            <a:ext cx="12001270" cy="1754326"/>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Dual 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Inmersión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Familiar:</a:t>
            </a:r>
          </a:p>
          <a:p>
            <a:pPr algn="ctr"/>
            <a:r>
              <a:rPr lang="es-ES" sz="3600" dirty="0">
                <a:effectLst>
                  <a:outerShdw blurRad="38100" dist="38100" dir="2700000" algn="tl">
                    <a:srgbClr val="000000">
                      <a:alpha val="43137"/>
                    </a:srgbClr>
                  </a:outerShdw>
                </a:effectLst>
              </a:rPr>
              <a:t>Apoyando a los estudiantes en los programas secundarios</a:t>
            </a:r>
          </a:p>
          <a:p>
            <a:pPr algn="ct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Sesión 1</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8C545866-44EA-3E45-8855-582C8FCF7645}"/>
              </a:ext>
            </a:extLst>
          </p:cNvPr>
          <p:cNvGrpSpPr/>
          <p:nvPr/>
        </p:nvGrpSpPr>
        <p:grpSpPr>
          <a:xfrm>
            <a:off x="4350325" y="2498297"/>
            <a:ext cx="3491349" cy="3113253"/>
            <a:chOff x="694455" y="1880726"/>
            <a:chExt cx="2618512" cy="2334939"/>
          </a:xfrm>
        </p:grpSpPr>
        <p:sp>
          <p:nvSpPr>
            <p:cNvPr id="19" name="Triangle 18">
              <a:extLst>
                <a:ext uri="{FF2B5EF4-FFF2-40B4-BE49-F238E27FC236}">
                  <a16:creationId xmlns:a16="http://schemas.microsoft.com/office/drawing/2014/main" id="{859E8CD0-587C-8B45-BB4D-01D8A80F010F}"/>
                </a:ext>
              </a:extLst>
            </p:cNvPr>
            <p:cNvSpPr/>
            <p:nvPr/>
          </p:nvSpPr>
          <p:spPr>
            <a:xfrm>
              <a:off x="694455" y="1880726"/>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509884" y="2632683"/>
              <a:ext cx="1166796" cy="39241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58423" y="2785156"/>
              <a:ext cx="1682128" cy="715580"/>
            </a:xfrm>
            <a:prstGeom prst="rect">
              <a:avLst/>
            </a:prstGeom>
            <a:noFill/>
          </p:spPr>
          <p:txBody>
            <a:bodyPr wrap="square" rtlCol="0">
              <a:spAutoFit/>
            </a:bodyPr>
            <a:lstStyle/>
            <a:p>
              <a:pPr algn="ctr"/>
              <a:r>
                <a:rPr lang="es-ES" sz="2800" b="1" dirty="0">
                  <a:solidFill>
                    <a:schemeClr val="tx1">
                      <a:lumMod val="75000"/>
                      <a:lumOff val="25000"/>
                    </a:schemeClr>
                  </a:solidFill>
                  <a:latin typeface="Calibri" panose="020F0502020204030204" pitchFamily="34" charset="0"/>
                  <a:cs typeface="Calibri" panose="020F0502020204030204" pitchFamily="34" charset="0"/>
                </a:rPr>
                <a:t>Educación</a:t>
              </a:r>
              <a:br>
                <a:rPr lang="es-ES" sz="2800" b="1" dirty="0">
                  <a:solidFill>
                    <a:schemeClr val="tx1">
                      <a:lumMod val="75000"/>
                      <a:lumOff val="25000"/>
                    </a:schemeClr>
                  </a:solidFill>
                  <a:latin typeface="Calibri" panose="020F0502020204030204" pitchFamily="34" charset="0"/>
                  <a:cs typeface="Calibri" panose="020F0502020204030204" pitchFamily="34" charset="0"/>
                </a:rPr>
              </a:br>
              <a:r>
                <a:rPr lang="en-US" sz="2800" b="1" dirty="0">
                  <a:solidFill>
                    <a:schemeClr val="tx1">
                      <a:lumMod val="75000"/>
                      <a:lumOff val="25000"/>
                    </a:schemeClr>
                  </a:solidFill>
                  <a:latin typeface="Calibri" panose="020F0502020204030204" pitchFamily="34" charset="0"/>
                  <a:cs typeface="Calibri" panose="020F0502020204030204" pitchFamily="34" charset="0"/>
                </a:rPr>
                <a:t>Familiar DLI</a:t>
              </a:r>
            </a:p>
          </p:txBody>
        </p:sp>
        <p:sp>
          <p:nvSpPr>
            <p:cNvPr id="22" name="TextBox 21">
              <a:extLst>
                <a:ext uri="{FF2B5EF4-FFF2-40B4-BE49-F238E27FC236}">
                  <a16:creationId xmlns:a16="http://schemas.microsoft.com/office/drawing/2014/main" id="{B2740092-A590-7E43-BA1D-28F16765C9A9}"/>
                </a:ext>
              </a:extLst>
            </p:cNvPr>
            <p:cNvSpPr txBox="1"/>
            <p:nvPr/>
          </p:nvSpPr>
          <p:spPr>
            <a:xfrm>
              <a:off x="1128050" y="3823250"/>
              <a:ext cx="1616260" cy="392415"/>
            </a:xfrm>
            <a:prstGeom prst="rect">
              <a:avLst/>
            </a:prstGeom>
            <a:noFill/>
          </p:spPr>
          <p:txBody>
            <a:bodyPr wrap="non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207425" y="2768220"/>
              <a:ext cx="1634080" cy="369332"/>
            </a:xfrm>
            <a:prstGeom prst="rect">
              <a:avLst/>
            </a:prstGeom>
            <a:noFill/>
          </p:spPr>
          <p:txBody>
            <a:bodyPr wrap="square" rtlCol="0">
              <a:spAutoFit/>
            </a:bodyPr>
            <a:lstStyle/>
            <a:p>
              <a:r>
                <a:rPr lang="en-US" sz="2600"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219854" y="5872736"/>
            <a:ext cx="388076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 </a:t>
            </a:r>
            <a:r>
              <a:rPr lang="es-ES" sz="1467" b="1" i="1" dirty="0">
                <a:solidFill>
                  <a:schemeClr val="tx2"/>
                </a:solidFill>
                <a:latin typeface="Arial Narrow" panose="020B0606020202030204" pitchFamily="34" charset="0"/>
                <a:cs typeface="Calibri" panose="020F0502020204030204" pitchFamily="34" charset="0"/>
              </a:rPr>
              <a:t>En inglés</a:t>
            </a:r>
            <a:r>
              <a:rPr lang="en-US" sz="1467" b="1" i="1" dirty="0">
                <a:solidFill>
                  <a:schemeClr val="tx2"/>
                </a:solidFill>
                <a:latin typeface="Arial Narrow" panose="020B0606020202030204" pitchFamily="34" charset="0"/>
                <a:cs typeface="Calibri" panose="020F0502020204030204" pitchFamily="34" charset="0"/>
              </a:rPr>
              <a:t>: Dual Language and Immersion (DLI)</a:t>
            </a:r>
          </a:p>
        </p:txBody>
      </p:sp>
      <p:sp>
        <p:nvSpPr>
          <p:cNvPr id="4" name="Slide Number Placeholder 3">
            <a:extLst>
              <a:ext uri="{FF2B5EF4-FFF2-40B4-BE49-F238E27FC236}">
                <a16:creationId xmlns:a16="http://schemas.microsoft.com/office/drawing/2014/main" id="{550C00F3-862B-403F-8579-10995B832FED}"/>
              </a:ext>
            </a:extLst>
          </p:cNvPr>
          <p:cNvSpPr>
            <a:spLocks noGrp="1"/>
          </p:cNvSpPr>
          <p:nvPr>
            <p:ph type="sldNum" sz="quarter" idx="12"/>
          </p:nvPr>
        </p:nvSpPr>
        <p:spPr/>
        <p:txBody>
          <a:bodyPr/>
          <a:lstStyle/>
          <a:p>
            <a:fld id="{2274E9FA-37CF-4BA9-A9BB-09DC62AFE1DA}" type="slidenum">
              <a:rPr lang="en-US" smtClean="0"/>
              <a:t>2</a:t>
            </a:fld>
            <a:endParaRPr lang="en-US"/>
          </a:p>
        </p:txBody>
      </p:sp>
    </p:spTree>
    <p:extLst>
      <p:ext uri="{BB962C8B-B14F-4D97-AF65-F5344CB8AC3E}">
        <p14:creationId xmlns:p14="http://schemas.microsoft.com/office/powerpoint/2010/main" val="334210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97776B-3FDE-4B60-8484-64D78C5CBC60}"/>
              </a:ext>
            </a:extLst>
          </p:cNvPr>
          <p:cNvPicPr>
            <a:picLocks noChangeAspect="1"/>
          </p:cNvPicPr>
          <p:nvPr/>
        </p:nvPicPr>
        <p:blipFill>
          <a:blip r:embed="rId3"/>
          <a:stretch>
            <a:fillRect/>
          </a:stretch>
        </p:blipFill>
        <p:spPr>
          <a:xfrm>
            <a:off x="1833562" y="3152775"/>
            <a:ext cx="8524875" cy="552450"/>
          </a:xfrm>
          <a:prstGeom prst="rect">
            <a:avLst/>
          </a:prstGeom>
        </p:spPr>
      </p:pic>
      <p:sp>
        <p:nvSpPr>
          <p:cNvPr id="3" name="Slide Number Placeholder 2">
            <a:extLst>
              <a:ext uri="{FF2B5EF4-FFF2-40B4-BE49-F238E27FC236}">
                <a16:creationId xmlns:a16="http://schemas.microsoft.com/office/drawing/2014/main" id="{BCC99863-3D02-40F3-8B27-DAEDCDD5ABA2}"/>
              </a:ext>
            </a:extLst>
          </p:cNvPr>
          <p:cNvSpPr>
            <a:spLocks noGrp="1"/>
          </p:cNvSpPr>
          <p:nvPr>
            <p:ph type="sldNum" sz="quarter" idx="12"/>
          </p:nvPr>
        </p:nvSpPr>
        <p:spPr/>
        <p:txBody>
          <a:bodyPr/>
          <a:lstStyle/>
          <a:p>
            <a:fld id="{2274E9FA-37CF-4BA9-A9BB-09DC62AFE1DA}" type="slidenum">
              <a:rPr lang="en-US" smtClean="0"/>
              <a:t>20</a:t>
            </a:fld>
            <a:endParaRPr lang="en-US"/>
          </a:p>
        </p:txBody>
      </p:sp>
    </p:spTree>
    <p:extLst>
      <p:ext uri="{BB962C8B-B14F-4D97-AF65-F5344CB8AC3E}">
        <p14:creationId xmlns:p14="http://schemas.microsoft.com/office/powerpoint/2010/main" val="196128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0C503-F4AC-4A55-ACAA-8336AF537230}"/>
              </a:ext>
            </a:extLst>
          </p:cNvPr>
          <p:cNvSpPr/>
          <p:nvPr/>
        </p:nvSpPr>
        <p:spPr>
          <a:xfrm>
            <a:off x="1238250" y="675621"/>
            <a:ext cx="9951118" cy="4832990"/>
          </a:xfrm>
          <a:prstGeom prst="rect">
            <a:avLst/>
          </a:prstGeom>
        </p:spPr>
        <p:txBody>
          <a:bodyPr wrap="square">
            <a:spAutoFit/>
          </a:bodyPr>
          <a:lstStyle/>
          <a:p>
            <a:pPr algn="ct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QUÉ NOS HABLA LA INVESTIGACIÓN DE LA EDUCACIÓN </a:t>
            </a:r>
            <a:r>
              <a:rPr lang="es-ES" sz="3200" i="1" dirty="0">
                <a:latin typeface="Calibri" panose="020F0502020204030204" pitchFamily="34" charset="0"/>
                <a:ea typeface="Calibri" panose="020F0502020204030204" pitchFamily="34" charset="0"/>
                <a:cs typeface="Times New Roman" panose="02020603050405020304" pitchFamily="18" charset="0"/>
              </a:rPr>
              <a:t>DLI</a:t>
            </a:r>
            <a:r>
              <a:rPr lang="es-ES" sz="3200" dirty="0">
                <a:latin typeface="Calibri" panose="020F0502020204030204" pitchFamily="34" charset="0"/>
                <a:ea typeface="Calibri" panose="020F0502020204030204" pitchFamily="34" charset="0"/>
                <a:cs typeface="Times New Roman" panose="02020603050405020304" pitchFamily="18" charset="0"/>
              </a:rPr>
              <a:t> EN NIVEL SECUNDARIA</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 </a:t>
            </a:r>
          </a:p>
          <a:p>
            <a:pPr lvl="7"/>
            <a:r>
              <a:rPr lang="es-ES" sz="3200" dirty="0">
                <a:latin typeface="Calibri" panose="020F0502020204030204" pitchFamily="34" charset="0"/>
                <a:ea typeface="Calibri" panose="020F0502020204030204" pitchFamily="34" charset="0"/>
                <a:cs typeface="Times New Roman" panose="02020603050405020304" pitchFamily="18" charset="0"/>
              </a:rPr>
              <a:t>1.  Los estudiantes que aprenden español como segundo idioma tienen una mayor oportunidad de alcanzar niveles altos de dominio si están en un programa DLI y se mantienen en él hasta el grado 12.</a:t>
            </a:r>
            <a:endParaRPr lang="en-US" sz="3200" dirty="0">
              <a:latin typeface="Calibri" panose="020F0502020204030204" pitchFamily="34" charset="0"/>
            </a:endParaRPr>
          </a:p>
        </p:txBody>
      </p:sp>
      <p:grpSp>
        <p:nvGrpSpPr>
          <p:cNvPr id="12" name="Group 11">
            <a:extLst>
              <a:ext uri="{FF2B5EF4-FFF2-40B4-BE49-F238E27FC236}">
                <a16:creationId xmlns:a16="http://schemas.microsoft.com/office/drawing/2014/main" id="{C843E7C5-350D-409A-A489-992ED783843B}"/>
              </a:ext>
            </a:extLst>
          </p:cNvPr>
          <p:cNvGrpSpPr/>
          <p:nvPr/>
        </p:nvGrpSpPr>
        <p:grpSpPr>
          <a:xfrm>
            <a:off x="2405770" y="2679298"/>
            <a:ext cx="1721061" cy="1579881"/>
            <a:chOff x="1705957" y="2103793"/>
            <a:chExt cx="2161457" cy="2164080"/>
          </a:xfrm>
        </p:grpSpPr>
        <p:pic>
          <p:nvPicPr>
            <p:cNvPr id="13" name="Picture 12" descr="Logo, icon&#10;&#10;Description automatically generated">
              <a:extLst>
                <a:ext uri="{FF2B5EF4-FFF2-40B4-BE49-F238E27FC236}">
                  <a16:creationId xmlns:a16="http://schemas.microsoft.com/office/drawing/2014/main" id="{24773F8E-7BF6-4240-8C23-1FB2CA911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957" y="2103793"/>
              <a:ext cx="2161457" cy="2164080"/>
            </a:xfrm>
            <a:prstGeom prst="rect">
              <a:avLst/>
            </a:prstGeom>
          </p:spPr>
        </p:pic>
        <p:sp>
          <p:nvSpPr>
            <p:cNvPr id="14" name="TextBox 13">
              <a:extLst>
                <a:ext uri="{FF2B5EF4-FFF2-40B4-BE49-F238E27FC236}">
                  <a16:creationId xmlns:a16="http://schemas.microsoft.com/office/drawing/2014/main" id="{031A320B-C568-4F37-B7B9-874721A522DF}"/>
                </a:ext>
              </a:extLst>
            </p:cNvPr>
            <p:cNvSpPr txBox="1"/>
            <p:nvPr/>
          </p:nvSpPr>
          <p:spPr>
            <a:xfrm>
              <a:off x="1705957" y="3808758"/>
              <a:ext cx="723138" cy="295110"/>
            </a:xfrm>
            <a:prstGeom prst="rect">
              <a:avLst/>
            </a:prstGeom>
            <a:noFill/>
          </p:spPr>
          <p:txBody>
            <a:bodyPr wrap="none" rtlCol="0">
              <a:spAutoFit/>
            </a:bodyPr>
            <a:lstStyle/>
            <a:p>
              <a:r>
                <a:rPr lang="en-US" sz="800" dirty="0" err="1">
                  <a:latin typeface="Calibri" panose="020F0502020204030204" pitchFamily="34" charset="0"/>
                  <a:hlinkClick r:id="rId3"/>
                </a:rPr>
                <a:t>Cleanpng</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275FB598-4DD7-4D39-8BBB-910CBE961F2E}"/>
              </a:ext>
            </a:extLst>
          </p:cNvPr>
          <p:cNvSpPr>
            <a:spLocks noGrp="1"/>
          </p:cNvSpPr>
          <p:nvPr>
            <p:ph type="sldNum" sz="quarter" idx="12"/>
          </p:nvPr>
        </p:nvSpPr>
        <p:spPr/>
        <p:txBody>
          <a:bodyPr/>
          <a:lstStyle/>
          <a:p>
            <a:fld id="{2274E9FA-37CF-4BA9-A9BB-09DC62AFE1DA}" type="slidenum">
              <a:rPr lang="en-US" smtClean="0"/>
              <a:t>21</a:t>
            </a:fld>
            <a:endParaRPr lang="en-US"/>
          </a:p>
        </p:txBody>
      </p:sp>
    </p:spTree>
    <p:extLst>
      <p:ext uri="{BB962C8B-B14F-4D97-AF65-F5344CB8AC3E}">
        <p14:creationId xmlns:p14="http://schemas.microsoft.com/office/powerpoint/2010/main" val="35386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34A6CA-0414-41BE-A64A-4BF64F5D843B}"/>
              </a:ext>
            </a:extLst>
          </p:cNvPr>
          <p:cNvSpPr>
            <a:spLocks noChangeArrowheads="1"/>
          </p:cNvSpPr>
          <p:nvPr/>
        </p:nvSpPr>
        <p:spPr bwMode="auto">
          <a:xfrm>
            <a:off x="-205740"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pic>
        <p:nvPicPr>
          <p:cNvPr id="3073" name="Picture 4">
            <a:extLst>
              <a:ext uri="{FF2B5EF4-FFF2-40B4-BE49-F238E27FC236}">
                <a16:creationId xmlns:a16="http://schemas.microsoft.com/office/drawing/2014/main" id="{472EE5F4-10A8-40B1-B335-282E3DF20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82" y="1184482"/>
            <a:ext cx="5591324" cy="364956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119EBD3-1016-497A-A0D8-BC49D28968ED}"/>
              </a:ext>
            </a:extLst>
          </p:cNvPr>
          <p:cNvSpPr>
            <a:spLocks noChangeArrowheads="1"/>
          </p:cNvSpPr>
          <p:nvPr/>
        </p:nvSpPr>
        <p:spPr bwMode="auto">
          <a:xfrm>
            <a:off x="5821514" y="240804"/>
            <a:ext cx="6403235"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Wingdings" panose="05000000000000000000" pitchFamily="2" charset="2"/>
              <a:buChar char="§"/>
            </a:pPr>
            <a:r>
              <a:rPr lang="es-ES" sz="3200" dirty="0">
                <a:latin typeface="Calibri" panose="020F0502020204030204" pitchFamily="34" charset="0"/>
              </a:rPr>
              <a:t>Casi el 100% de los estudiantes del 12 grado de inmersión alcanzaron Nivel 4 (ACTFL Intermedio Bajo) en las evaluaciones orales usadas para este estudio, y el 50% alcanzó Nivel 5 (Intermedio Medio) o más.</a:t>
            </a:r>
            <a:br>
              <a:rPr lang="es-ES" sz="3200" dirty="0">
                <a:latin typeface="Calibri" panose="020F0502020204030204" pitchFamily="34" charset="0"/>
              </a:rPr>
            </a:br>
            <a:endParaRPr lang="en-US" sz="800" dirty="0">
              <a:latin typeface="Calibri" panose="020F0502020204030204" pitchFamily="34" charset="0"/>
            </a:endParaRPr>
          </a:p>
          <a:p>
            <a:pPr marL="342900" lvl="0" indent="-342900">
              <a:buFont typeface="Wingdings" panose="05000000000000000000" pitchFamily="2" charset="2"/>
              <a:buChar char="§"/>
            </a:pPr>
            <a:r>
              <a:rPr lang="es-ES" sz="3200" dirty="0">
                <a:latin typeface="Calibri" panose="020F0502020204030204" pitchFamily="34" charset="0"/>
              </a:rPr>
              <a:t>Alrededor del 30% de los estudiantes del 12 grado en un programa tradicional de aprendizaje de idiomas alcanzaron Nivel 4 y solamente el 2% alcanzó Nivel 5.</a:t>
            </a:r>
            <a:endParaRPr lang="en-US" sz="3200" dirty="0">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Calibri" panose="020F0502020204030204" pitchFamily="34" charset="0"/>
            </a:endParaRPr>
          </a:p>
        </p:txBody>
      </p:sp>
      <p:sp>
        <p:nvSpPr>
          <p:cNvPr id="5" name="TextBox 4">
            <a:extLst>
              <a:ext uri="{FF2B5EF4-FFF2-40B4-BE49-F238E27FC236}">
                <a16:creationId xmlns:a16="http://schemas.microsoft.com/office/drawing/2014/main" id="{9F5F90C8-E59A-5644-A57A-805242C55C7F}"/>
              </a:ext>
            </a:extLst>
          </p:cNvPr>
          <p:cNvSpPr txBox="1"/>
          <p:nvPr/>
        </p:nvSpPr>
        <p:spPr>
          <a:xfrm>
            <a:off x="-21009" y="6434625"/>
            <a:ext cx="11407673" cy="584775"/>
          </a:xfrm>
          <a:prstGeom prst="rect">
            <a:avLst/>
          </a:prstGeom>
          <a:noFill/>
        </p:spPr>
        <p:txBody>
          <a:bodyPr wrap="square" rtlCol="0">
            <a:spAutoFit/>
          </a:bodyPr>
          <a:lstStyle/>
          <a:p>
            <a:r>
              <a:rPr lang="en-US" sz="1400" dirty="0">
                <a:latin typeface="Calibri" panose="020F0502020204030204" pitchFamily="34" charset="0"/>
              </a:rPr>
              <a:t>(CASLS, 2013 </a:t>
            </a:r>
            <a:r>
              <a:rPr lang="en-US" altLang="en-US"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altLang="en-US" sz="1400" dirty="0">
                <a:latin typeface="Calibri" panose="020F0502020204030204" pitchFamily="34" charset="0"/>
                <a:ea typeface="Calibri" panose="020F0502020204030204" pitchFamily="34" charset="0"/>
                <a:cs typeface="Calibri" panose="020F0502020204030204" pitchFamily="34" charset="0"/>
              </a:rPr>
              <a:t>)</a:t>
            </a:r>
            <a:endParaRPr lang="en-US" altLang="en-US" sz="1400" dirty="0">
              <a:latin typeface="Calibri" panose="020F0502020204030204" pitchFamily="34" charset="0"/>
            </a:endParaRPr>
          </a:p>
          <a:p>
            <a:endParaRPr lang="en-US" dirty="0">
              <a:latin typeface="Calibri" panose="020F0502020204030204" pitchFamily="34" charset="0"/>
            </a:endParaRPr>
          </a:p>
        </p:txBody>
      </p:sp>
      <p:sp>
        <p:nvSpPr>
          <p:cNvPr id="6" name="Rectangle 5">
            <a:extLst>
              <a:ext uri="{FF2B5EF4-FFF2-40B4-BE49-F238E27FC236}">
                <a16:creationId xmlns:a16="http://schemas.microsoft.com/office/drawing/2014/main" id="{12D7D03B-3325-4D87-B339-0B0D3BB41F5D}"/>
              </a:ext>
            </a:extLst>
          </p:cNvPr>
          <p:cNvSpPr/>
          <p:nvPr/>
        </p:nvSpPr>
        <p:spPr>
          <a:xfrm>
            <a:off x="401254" y="1184482"/>
            <a:ext cx="5357809" cy="55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a:extLst>
              <a:ext uri="{FF2B5EF4-FFF2-40B4-BE49-F238E27FC236}">
                <a16:creationId xmlns:a16="http://schemas.microsoft.com/office/drawing/2014/main" id="{359E73FA-4C59-4971-B34B-7898B5F21373}"/>
              </a:ext>
            </a:extLst>
          </p:cNvPr>
          <p:cNvSpPr/>
          <p:nvPr/>
        </p:nvSpPr>
        <p:spPr>
          <a:xfrm>
            <a:off x="401254" y="1184482"/>
            <a:ext cx="5289683" cy="543162"/>
          </a:xfrm>
          <a:prstGeom prst="rect">
            <a:avLst/>
          </a:prstGeom>
        </p:spPr>
        <p:txBody>
          <a:bodyPr wrap="square">
            <a:spAutoFit/>
          </a:bodyPr>
          <a:lstStyle/>
          <a:p>
            <a:pPr algn="ctr">
              <a:lnSpc>
                <a:spcPct val="107000"/>
              </a:lnSpc>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Gráfica 3. </a:t>
            </a:r>
            <a:r>
              <a:rPr lang="es-ES" sz="1400" b="1" dirty="0">
                <a:latin typeface="Calibri" panose="020F0502020204030204" pitchFamily="34" charset="0"/>
                <a:ea typeface="Calibri" panose="020F0502020204030204" pitchFamily="34" charset="0"/>
                <a:cs typeface="Times New Roman" panose="02020603050405020304" pitchFamily="18" charset="0"/>
              </a:rPr>
              <a:t>Hablar. Porcentaje de estudiantes en </a:t>
            </a:r>
            <a:r>
              <a:rPr lang="es-ES" sz="1400" b="1" i="1" dirty="0" err="1">
                <a:latin typeface="Calibri" panose="020F0502020204030204" pitchFamily="34" charset="0"/>
                <a:ea typeface="Calibri" panose="020F0502020204030204" pitchFamily="34" charset="0"/>
                <a:cs typeface="Times New Roman" panose="02020603050405020304" pitchFamily="18" charset="0"/>
              </a:rPr>
              <a:t>Benchmark</a:t>
            </a:r>
            <a:r>
              <a:rPr lang="es-ES" sz="1400" b="1" i="1" dirty="0">
                <a:latin typeface="Calibri" panose="020F0502020204030204" pitchFamily="34" charset="0"/>
                <a:ea typeface="Calibri" panose="020F0502020204030204" pitchFamily="34" charset="0"/>
                <a:cs typeface="Times New Roman" panose="02020603050405020304" pitchFamily="18" charset="0"/>
              </a:rPr>
              <a:t> </a:t>
            </a:r>
            <a:r>
              <a:rPr lang="es-ES" sz="1400" b="1" i="1" dirty="0" err="1">
                <a:latin typeface="Calibri" panose="020F0502020204030204" pitchFamily="34" charset="0"/>
                <a:ea typeface="Calibri" panose="020F0502020204030204" pitchFamily="34" charset="0"/>
                <a:cs typeface="Times New Roman" panose="02020603050405020304" pitchFamily="18" charset="0"/>
              </a:rPr>
              <a:t>Levels</a:t>
            </a:r>
            <a:r>
              <a:rPr lang="es-ES" sz="1400" b="1" dirty="0">
                <a:latin typeface="Calibri" panose="020F0502020204030204" pitchFamily="34" charset="0"/>
                <a:ea typeface="Calibri" panose="020F0502020204030204" pitchFamily="34" charset="0"/>
                <a:cs typeface="Times New Roman" panose="02020603050405020304" pitchFamily="18" charset="0"/>
              </a:rPr>
              <a:t> </a:t>
            </a:r>
            <a:br>
              <a:rPr lang="es-ES" sz="1400" b="1" dirty="0">
                <a:latin typeface="Calibri" panose="020F0502020204030204" pitchFamily="34" charset="0"/>
                <a:ea typeface="Calibri" panose="020F0502020204030204" pitchFamily="34" charset="0"/>
                <a:cs typeface="Times New Roman" panose="02020603050405020304" pitchFamily="18" charset="0"/>
              </a:rPr>
            </a:br>
            <a:r>
              <a:rPr lang="es-ES" sz="1400" b="1" dirty="0">
                <a:latin typeface="Calibri" panose="020F0502020204030204" pitchFamily="34" charset="0"/>
                <a:ea typeface="Calibri" panose="020F0502020204030204" pitchFamily="34" charset="0"/>
                <a:cs typeface="Times New Roman" panose="02020603050405020304" pitchFamily="18" charset="0"/>
              </a:rPr>
              <a:t>de  4 o más por Programa y Grado.</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F93BE29-A923-49DB-9879-B714A9D30848}"/>
              </a:ext>
            </a:extLst>
          </p:cNvPr>
          <p:cNvSpPr txBox="1"/>
          <p:nvPr/>
        </p:nvSpPr>
        <p:spPr>
          <a:xfrm>
            <a:off x="4872174" y="2929844"/>
            <a:ext cx="670288" cy="523220"/>
          </a:xfrm>
          <a:prstGeom prst="rect">
            <a:avLst/>
          </a:prstGeom>
          <a:solidFill>
            <a:schemeClr val="bg1"/>
          </a:solidFill>
        </p:spPr>
        <p:txBody>
          <a:bodyPr wrap="square" rtlCol="0">
            <a:spAutoFit/>
          </a:bodyPr>
          <a:lstStyle/>
          <a:p>
            <a:r>
              <a:rPr lang="en-US" sz="1000" dirty="0"/>
              <a:t>Nivel 4</a:t>
            </a:r>
            <a:br>
              <a:rPr lang="en-US" sz="1000" dirty="0"/>
            </a:br>
            <a:endParaRPr lang="en-US" sz="800" dirty="0"/>
          </a:p>
          <a:p>
            <a:r>
              <a:rPr lang="en-US" sz="1000" dirty="0"/>
              <a:t>Nivel 5+</a:t>
            </a:r>
          </a:p>
        </p:txBody>
      </p:sp>
      <p:sp>
        <p:nvSpPr>
          <p:cNvPr id="8" name="TextBox 7">
            <a:extLst>
              <a:ext uri="{FF2B5EF4-FFF2-40B4-BE49-F238E27FC236}">
                <a16:creationId xmlns:a16="http://schemas.microsoft.com/office/drawing/2014/main" id="{53A21F30-DE7A-40B1-8600-B3B65CDB1050}"/>
              </a:ext>
            </a:extLst>
          </p:cNvPr>
          <p:cNvSpPr txBox="1"/>
          <p:nvPr/>
        </p:nvSpPr>
        <p:spPr>
          <a:xfrm>
            <a:off x="926115" y="4183976"/>
            <a:ext cx="754380" cy="261610"/>
          </a:xfrm>
          <a:prstGeom prst="rect">
            <a:avLst/>
          </a:prstGeom>
          <a:solidFill>
            <a:schemeClr val="bg1"/>
          </a:solidFill>
        </p:spPr>
        <p:txBody>
          <a:bodyPr wrap="square" rtlCol="0">
            <a:spAutoFit/>
          </a:bodyPr>
          <a:lstStyle/>
          <a:p>
            <a:r>
              <a:rPr lang="en-US" sz="1100" b="1" dirty="0"/>
              <a:t>6 Grado</a:t>
            </a:r>
          </a:p>
        </p:txBody>
      </p:sp>
      <p:sp>
        <p:nvSpPr>
          <p:cNvPr id="10" name="TextBox 9">
            <a:extLst>
              <a:ext uri="{FF2B5EF4-FFF2-40B4-BE49-F238E27FC236}">
                <a16:creationId xmlns:a16="http://schemas.microsoft.com/office/drawing/2014/main" id="{6D6E7501-05B5-4A84-9958-D9B75FEADA98}"/>
              </a:ext>
            </a:extLst>
          </p:cNvPr>
          <p:cNvSpPr txBox="1"/>
          <p:nvPr/>
        </p:nvSpPr>
        <p:spPr>
          <a:xfrm>
            <a:off x="3948820" y="4178414"/>
            <a:ext cx="887258" cy="276999"/>
          </a:xfrm>
          <a:prstGeom prst="rect">
            <a:avLst/>
          </a:prstGeom>
          <a:solidFill>
            <a:schemeClr val="bg1"/>
          </a:solidFill>
        </p:spPr>
        <p:txBody>
          <a:bodyPr wrap="square" rtlCol="0">
            <a:spAutoFit/>
          </a:bodyPr>
          <a:lstStyle/>
          <a:p>
            <a:r>
              <a:rPr lang="es-ES" sz="1200" b="1" dirty="0"/>
              <a:t>Cuarto año </a:t>
            </a:r>
            <a:endParaRPr lang="en-US" sz="1200" b="1" dirty="0"/>
          </a:p>
        </p:txBody>
      </p:sp>
      <p:sp>
        <p:nvSpPr>
          <p:cNvPr id="11" name="TextBox 10">
            <a:extLst>
              <a:ext uri="{FF2B5EF4-FFF2-40B4-BE49-F238E27FC236}">
                <a16:creationId xmlns:a16="http://schemas.microsoft.com/office/drawing/2014/main" id="{27AFFD82-4736-456B-9DA8-B9DD5DDE663F}"/>
              </a:ext>
            </a:extLst>
          </p:cNvPr>
          <p:cNvSpPr txBox="1"/>
          <p:nvPr/>
        </p:nvSpPr>
        <p:spPr>
          <a:xfrm>
            <a:off x="1737645" y="4202252"/>
            <a:ext cx="754380" cy="261610"/>
          </a:xfrm>
          <a:prstGeom prst="rect">
            <a:avLst/>
          </a:prstGeom>
          <a:solidFill>
            <a:schemeClr val="bg1"/>
          </a:solidFill>
        </p:spPr>
        <p:txBody>
          <a:bodyPr wrap="square" rtlCol="0">
            <a:spAutoFit/>
          </a:bodyPr>
          <a:lstStyle/>
          <a:p>
            <a:r>
              <a:rPr lang="en-US" sz="1100" b="1" dirty="0"/>
              <a:t>8 Grado</a:t>
            </a:r>
          </a:p>
        </p:txBody>
      </p:sp>
      <p:sp>
        <p:nvSpPr>
          <p:cNvPr id="12" name="TextBox 11">
            <a:extLst>
              <a:ext uri="{FF2B5EF4-FFF2-40B4-BE49-F238E27FC236}">
                <a16:creationId xmlns:a16="http://schemas.microsoft.com/office/drawing/2014/main" id="{7CBA9D2A-9D18-4D40-88D0-2368B14DFD3A}"/>
              </a:ext>
            </a:extLst>
          </p:cNvPr>
          <p:cNvSpPr txBox="1"/>
          <p:nvPr/>
        </p:nvSpPr>
        <p:spPr>
          <a:xfrm>
            <a:off x="2419208" y="4202252"/>
            <a:ext cx="754380" cy="261610"/>
          </a:xfrm>
          <a:prstGeom prst="rect">
            <a:avLst/>
          </a:prstGeom>
          <a:solidFill>
            <a:schemeClr val="bg1"/>
          </a:solidFill>
        </p:spPr>
        <p:txBody>
          <a:bodyPr wrap="square" rtlCol="0">
            <a:spAutoFit/>
          </a:bodyPr>
          <a:lstStyle/>
          <a:p>
            <a:r>
              <a:rPr lang="en-US" sz="1100" b="1" dirty="0"/>
              <a:t>10 Grado</a:t>
            </a:r>
          </a:p>
        </p:txBody>
      </p:sp>
      <p:sp>
        <p:nvSpPr>
          <p:cNvPr id="13" name="TextBox 12">
            <a:extLst>
              <a:ext uri="{FF2B5EF4-FFF2-40B4-BE49-F238E27FC236}">
                <a16:creationId xmlns:a16="http://schemas.microsoft.com/office/drawing/2014/main" id="{0F837C18-0575-44B7-99EF-7CDDB018F73A}"/>
              </a:ext>
            </a:extLst>
          </p:cNvPr>
          <p:cNvSpPr txBox="1"/>
          <p:nvPr/>
        </p:nvSpPr>
        <p:spPr>
          <a:xfrm>
            <a:off x="3150378" y="4194798"/>
            <a:ext cx="754380" cy="261610"/>
          </a:xfrm>
          <a:prstGeom prst="rect">
            <a:avLst/>
          </a:prstGeom>
          <a:solidFill>
            <a:schemeClr val="bg1"/>
          </a:solidFill>
        </p:spPr>
        <p:txBody>
          <a:bodyPr wrap="square" rtlCol="0">
            <a:spAutoFit/>
          </a:bodyPr>
          <a:lstStyle/>
          <a:p>
            <a:r>
              <a:rPr lang="en-US" sz="1100" b="1" dirty="0"/>
              <a:t>12 Grado</a:t>
            </a:r>
          </a:p>
        </p:txBody>
      </p:sp>
      <p:sp>
        <p:nvSpPr>
          <p:cNvPr id="9" name="TextBox 8">
            <a:extLst>
              <a:ext uri="{FF2B5EF4-FFF2-40B4-BE49-F238E27FC236}">
                <a16:creationId xmlns:a16="http://schemas.microsoft.com/office/drawing/2014/main" id="{FAC522C8-BB98-4A6B-8B0E-5C27F72E978E}"/>
              </a:ext>
            </a:extLst>
          </p:cNvPr>
          <p:cNvSpPr txBox="1"/>
          <p:nvPr/>
        </p:nvSpPr>
        <p:spPr>
          <a:xfrm>
            <a:off x="838703" y="4418321"/>
            <a:ext cx="830420" cy="276999"/>
          </a:xfrm>
          <a:prstGeom prst="rect">
            <a:avLst/>
          </a:prstGeom>
          <a:solidFill>
            <a:schemeClr val="bg1"/>
          </a:solidFill>
        </p:spPr>
        <p:txBody>
          <a:bodyPr wrap="none" rtlCol="0">
            <a:spAutoFit/>
          </a:bodyPr>
          <a:lstStyle/>
          <a:p>
            <a:r>
              <a:rPr lang="en-US" sz="1200" b="1" dirty="0" err="1"/>
              <a:t>Inmersión</a:t>
            </a:r>
            <a:endParaRPr lang="en-US" sz="1200" b="1" dirty="0"/>
          </a:p>
        </p:txBody>
      </p:sp>
      <p:sp>
        <p:nvSpPr>
          <p:cNvPr id="15" name="TextBox 14">
            <a:extLst>
              <a:ext uri="{FF2B5EF4-FFF2-40B4-BE49-F238E27FC236}">
                <a16:creationId xmlns:a16="http://schemas.microsoft.com/office/drawing/2014/main" id="{F94BCDE2-011E-4725-A050-430E5676EFE0}"/>
              </a:ext>
            </a:extLst>
          </p:cNvPr>
          <p:cNvSpPr txBox="1"/>
          <p:nvPr/>
        </p:nvSpPr>
        <p:spPr>
          <a:xfrm>
            <a:off x="1607678" y="4418321"/>
            <a:ext cx="830420" cy="276999"/>
          </a:xfrm>
          <a:prstGeom prst="rect">
            <a:avLst/>
          </a:prstGeom>
          <a:solidFill>
            <a:schemeClr val="bg1"/>
          </a:solidFill>
        </p:spPr>
        <p:txBody>
          <a:bodyPr wrap="none" rtlCol="0">
            <a:spAutoFit/>
          </a:bodyPr>
          <a:lstStyle/>
          <a:p>
            <a:r>
              <a:rPr lang="en-US" sz="1200" b="1" dirty="0" err="1"/>
              <a:t>Inmersión</a:t>
            </a:r>
            <a:endParaRPr lang="en-US" sz="1200" b="1" dirty="0"/>
          </a:p>
        </p:txBody>
      </p:sp>
      <p:sp>
        <p:nvSpPr>
          <p:cNvPr id="16" name="TextBox 15">
            <a:extLst>
              <a:ext uri="{FF2B5EF4-FFF2-40B4-BE49-F238E27FC236}">
                <a16:creationId xmlns:a16="http://schemas.microsoft.com/office/drawing/2014/main" id="{1512334F-927A-42C6-B5E5-F9C4B0948C9A}"/>
              </a:ext>
            </a:extLst>
          </p:cNvPr>
          <p:cNvSpPr txBox="1"/>
          <p:nvPr/>
        </p:nvSpPr>
        <p:spPr>
          <a:xfrm>
            <a:off x="2398683" y="4455413"/>
            <a:ext cx="830420" cy="276999"/>
          </a:xfrm>
          <a:prstGeom prst="rect">
            <a:avLst/>
          </a:prstGeom>
          <a:solidFill>
            <a:schemeClr val="bg1"/>
          </a:solidFill>
        </p:spPr>
        <p:txBody>
          <a:bodyPr wrap="none" rtlCol="0">
            <a:spAutoFit/>
          </a:bodyPr>
          <a:lstStyle/>
          <a:p>
            <a:r>
              <a:rPr lang="en-US" sz="1200" b="1" dirty="0" err="1"/>
              <a:t>Inmersión</a:t>
            </a:r>
            <a:endParaRPr lang="en-US" sz="1200" b="1" dirty="0"/>
          </a:p>
        </p:txBody>
      </p:sp>
      <p:sp>
        <p:nvSpPr>
          <p:cNvPr id="17" name="TextBox 16">
            <a:extLst>
              <a:ext uri="{FF2B5EF4-FFF2-40B4-BE49-F238E27FC236}">
                <a16:creationId xmlns:a16="http://schemas.microsoft.com/office/drawing/2014/main" id="{D53EE242-8E0B-4588-9D3D-1EE6979ED64E}"/>
              </a:ext>
            </a:extLst>
          </p:cNvPr>
          <p:cNvSpPr txBox="1"/>
          <p:nvPr/>
        </p:nvSpPr>
        <p:spPr>
          <a:xfrm>
            <a:off x="3132894" y="4441092"/>
            <a:ext cx="830420" cy="276999"/>
          </a:xfrm>
          <a:prstGeom prst="rect">
            <a:avLst/>
          </a:prstGeom>
          <a:solidFill>
            <a:schemeClr val="bg1"/>
          </a:solidFill>
        </p:spPr>
        <p:txBody>
          <a:bodyPr wrap="none" rtlCol="0">
            <a:spAutoFit/>
          </a:bodyPr>
          <a:lstStyle/>
          <a:p>
            <a:r>
              <a:rPr lang="en-US" sz="1200" b="1" dirty="0" err="1"/>
              <a:t>Inmersión</a:t>
            </a:r>
            <a:endParaRPr lang="en-US" sz="1200" b="1" dirty="0"/>
          </a:p>
        </p:txBody>
      </p:sp>
      <p:sp>
        <p:nvSpPr>
          <p:cNvPr id="14" name="Rectangle 13">
            <a:extLst>
              <a:ext uri="{FF2B5EF4-FFF2-40B4-BE49-F238E27FC236}">
                <a16:creationId xmlns:a16="http://schemas.microsoft.com/office/drawing/2014/main" id="{876A5E90-1A2D-49A3-A1C4-065D48780C8E}"/>
              </a:ext>
            </a:extLst>
          </p:cNvPr>
          <p:cNvSpPr/>
          <p:nvPr/>
        </p:nvSpPr>
        <p:spPr>
          <a:xfrm>
            <a:off x="3924800" y="4456481"/>
            <a:ext cx="838691" cy="261610"/>
          </a:xfrm>
          <a:prstGeom prst="rect">
            <a:avLst/>
          </a:prstGeom>
          <a:solidFill>
            <a:schemeClr val="bg1"/>
          </a:solidFill>
        </p:spPr>
        <p:txBody>
          <a:bodyPr wrap="none">
            <a:spAutoFit/>
          </a:bodyPr>
          <a:lstStyle/>
          <a:p>
            <a:r>
              <a:rPr lang="es-ES" sz="1100" b="1" dirty="0">
                <a:latin typeface="Calibri" panose="020F0502020204030204" pitchFamily="34" charset="0"/>
              </a:rPr>
              <a:t>Tradicional</a:t>
            </a:r>
            <a:endParaRPr lang="en-US" sz="1100" b="1" dirty="0"/>
          </a:p>
        </p:txBody>
      </p:sp>
      <p:sp>
        <p:nvSpPr>
          <p:cNvPr id="18" name="Slide Number Placeholder 17">
            <a:extLst>
              <a:ext uri="{FF2B5EF4-FFF2-40B4-BE49-F238E27FC236}">
                <a16:creationId xmlns:a16="http://schemas.microsoft.com/office/drawing/2014/main" id="{8A7AA3C1-DD34-4434-ACE1-3D5AFF4C7631}"/>
              </a:ext>
            </a:extLst>
          </p:cNvPr>
          <p:cNvSpPr>
            <a:spLocks noGrp="1"/>
          </p:cNvSpPr>
          <p:nvPr>
            <p:ph type="sldNum" sz="quarter" idx="12"/>
          </p:nvPr>
        </p:nvSpPr>
        <p:spPr/>
        <p:txBody>
          <a:bodyPr/>
          <a:lstStyle/>
          <a:p>
            <a:fld id="{2274E9FA-37CF-4BA9-A9BB-09DC62AFE1DA}" type="slidenum">
              <a:rPr lang="en-US" smtClean="0"/>
              <a:t>22</a:t>
            </a:fld>
            <a:endParaRPr lang="en-US"/>
          </a:p>
        </p:txBody>
      </p:sp>
    </p:spTree>
    <p:extLst>
      <p:ext uri="{BB962C8B-B14F-4D97-AF65-F5344CB8AC3E}">
        <p14:creationId xmlns:p14="http://schemas.microsoft.com/office/powerpoint/2010/main" val="4220609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D04DB5-6535-4B49-BFD5-A138EAE321FB}"/>
              </a:ext>
            </a:extLst>
          </p:cNvPr>
          <p:cNvSpPr/>
          <p:nvPr/>
        </p:nvSpPr>
        <p:spPr>
          <a:xfrm>
            <a:off x="721142" y="288792"/>
            <a:ext cx="11334500" cy="5799152"/>
          </a:xfrm>
          <a:prstGeom prst="rect">
            <a:avLst/>
          </a:prstGeom>
        </p:spPr>
        <p:txBody>
          <a:bodyPr wrap="square">
            <a:spAutoFit/>
          </a:bodyPr>
          <a:lstStyle/>
          <a:p>
            <a:pPr>
              <a:lnSpc>
                <a:spcPct val="107000"/>
              </a:lnSpc>
            </a:pPr>
            <a:r>
              <a:rPr lang="es-ES" sz="2800" dirty="0">
                <a:latin typeface="Calibri" panose="020F0502020204030204" pitchFamily="34" charset="0"/>
              </a:rPr>
              <a:t>NIVEL 4 / ACTFL INTERMEDIO BAJO los estudiantes pueden:</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entender a hablantes nativos si el tema es familiar y el hablante habla despacio;</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sostener una conversación sencilla;</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leer y entender textos cortos no complicados;</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expresar sus ideas por escrito pero con muchos errores.</a:t>
            </a:r>
            <a:br>
              <a:rPr lang="es-ES" sz="2800" dirty="0">
                <a:latin typeface="Calibri" panose="020F0502020204030204" pitchFamily="34" charset="0"/>
              </a:rPr>
            </a:br>
            <a:endParaRPr lang="en-US" sz="1200" dirty="0">
              <a:latin typeface="Calibri" panose="020F0502020204030204" pitchFamily="34" charset="0"/>
            </a:endParaRPr>
          </a:p>
          <a:p>
            <a:pPr>
              <a:lnSpc>
                <a:spcPct val="107000"/>
              </a:lnSpc>
            </a:pPr>
            <a:r>
              <a:rPr lang="es-ES" sz="2800" dirty="0">
                <a:latin typeface="Calibri" panose="020F0502020204030204" pitchFamily="34" charset="0"/>
              </a:rPr>
              <a:t>NIVEL 5 / ACTFL INTERMEDIO MEDIO los estudiantes pueden:</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iniciar y sostener, con hablantes nativos, conversaciones de temas familiares preguntando y respondiendo a una variedad de preguntas;</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leer y entender textos cortos y sencillos;</a:t>
            </a:r>
            <a:endParaRPr lang="en-US" sz="2800" dirty="0">
              <a:latin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s-ES" sz="2800" dirty="0">
                <a:latin typeface="Calibri" panose="020F0502020204030204" pitchFamily="34" charset="0"/>
              </a:rPr>
              <a:t>comunicarse por escrito en contextos sociales aunque la redacción profesional está más allá de su capacidad.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E41FBA0-7C37-44D6-9398-C4C11A3DF5BF}"/>
              </a:ext>
            </a:extLst>
          </p:cNvPr>
          <p:cNvSpPr/>
          <p:nvPr/>
        </p:nvSpPr>
        <p:spPr>
          <a:xfrm>
            <a:off x="-1" y="6484782"/>
            <a:ext cx="6633275"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(ACTFL, 2017 https://</a:t>
            </a:r>
            <a:r>
              <a:rPr lang="en-US" sz="1400" dirty="0" err="1">
                <a:latin typeface="Calibri" panose="020F0502020204030204" pitchFamily="34" charset="0"/>
                <a:cs typeface="Calibri" panose="020F0502020204030204" pitchFamily="34" charset="0"/>
              </a:rPr>
              <a:t>www.actfl.org</a:t>
            </a:r>
            <a:r>
              <a:rPr lang="en-US" sz="1400" dirty="0">
                <a:latin typeface="Calibri" panose="020F0502020204030204" pitchFamily="34" charset="0"/>
                <a:cs typeface="Calibri" panose="020F0502020204030204" pitchFamily="34" charset="0"/>
              </a:rPr>
              <a:t>/resources/</a:t>
            </a:r>
            <a:r>
              <a:rPr lang="en-US" sz="1400" dirty="0" err="1">
                <a:latin typeface="Calibri" panose="020F0502020204030204" pitchFamily="34" charset="0"/>
                <a:cs typeface="Calibri" panose="020F0502020204030204" pitchFamily="34" charset="0"/>
              </a:rPr>
              <a:t>ncssfl</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actfl</a:t>
            </a:r>
            <a:r>
              <a:rPr lang="en-US" sz="1400" dirty="0">
                <a:latin typeface="Calibri" panose="020F0502020204030204" pitchFamily="34" charset="0"/>
                <a:cs typeface="Calibri" panose="020F0502020204030204" pitchFamily="34" charset="0"/>
              </a:rPr>
              <a:t>-can-do-statements)</a:t>
            </a:r>
          </a:p>
        </p:txBody>
      </p:sp>
      <p:grpSp>
        <p:nvGrpSpPr>
          <p:cNvPr id="7" name="Group 6">
            <a:extLst>
              <a:ext uri="{FF2B5EF4-FFF2-40B4-BE49-F238E27FC236}">
                <a16:creationId xmlns:a16="http://schemas.microsoft.com/office/drawing/2014/main" id="{1620F836-BCD3-4D07-8ACD-90B666E15E76}"/>
              </a:ext>
            </a:extLst>
          </p:cNvPr>
          <p:cNvGrpSpPr/>
          <p:nvPr/>
        </p:nvGrpSpPr>
        <p:grpSpPr>
          <a:xfrm>
            <a:off x="9404755" y="1943764"/>
            <a:ext cx="1478741" cy="926246"/>
            <a:chOff x="8920479" y="1586450"/>
            <a:chExt cx="2001521" cy="2120282"/>
          </a:xfrm>
        </p:grpSpPr>
        <p:pic>
          <p:nvPicPr>
            <p:cNvPr id="5" name="Picture 4" descr="A picture containing text&#10;&#10;Description automatically generated">
              <a:extLst>
                <a:ext uri="{FF2B5EF4-FFF2-40B4-BE49-F238E27FC236}">
                  <a16:creationId xmlns:a16="http://schemas.microsoft.com/office/drawing/2014/main" id="{7D2BE305-E373-4956-9A86-443F37250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480" y="1586450"/>
              <a:ext cx="2001520" cy="1727874"/>
            </a:xfrm>
            <a:prstGeom prst="rect">
              <a:avLst/>
            </a:prstGeom>
          </p:spPr>
        </p:pic>
        <p:sp>
          <p:nvSpPr>
            <p:cNvPr id="6" name="TextBox 5">
              <a:extLst>
                <a:ext uri="{FF2B5EF4-FFF2-40B4-BE49-F238E27FC236}">
                  <a16:creationId xmlns:a16="http://schemas.microsoft.com/office/drawing/2014/main" id="{EBAEF08A-71DF-445B-A95D-97650D00295D}"/>
                </a:ext>
              </a:extLst>
            </p:cNvPr>
            <p:cNvSpPr txBox="1"/>
            <p:nvPr/>
          </p:nvSpPr>
          <p:spPr>
            <a:xfrm>
              <a:off x="8920479" y="3213556"/>
              <a:ext cx="1106908" cy="493176"/>
            </a:xfrm>
            <a:prstGeom prst="rect">
              <a:avLst/>
            </a:prstGeom>
            <a:noFill/>
          </p:spPr>
          <p:txBody>
            <a:bodyPr wrap="square" rtlCol="0">
              <a:spAutoFit/>
            </a:bodyPr>
            <a:lstStyle/>
            <a:p>
              <a:r>
                <a:rPr lang="en-US" sz="800" dirty="0">
                  <a:latin typeface="Calibri" panose="020F0502020204030204" pitchFamily="34" charset="0"/>
                  <a:hlinkClick r:id="rId4"/>
                </a:rPr>
                <a:t>Clipart Library</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4DA887EF-2D22-4EBA-BE5B-3C2697D5D64B}"/>
              </a:ext>
            </a:extLst>
          </p:cNvPr>
          <p:cNvSpPr>
            <a:spLocks noGrp="1"/>
          </p:cNvSpPr>
          <p:nvPr>
            <p:ph type="sldNum" sz="quarter" idx="12"/>
          </p:nvPr>
        </p:nvSpPr>
        <p:spPr/>
        <p:txBody>
          <a:bodyPr/>
          <a:lstStyle/>
          <a:p>
            <a:fld id="{2274E9FA-37CF-4BA9-A9BB-09DC62AFE1DA}" type="slidenum">
              <a:rPr lang="en-US" smtClean="0"/>
              <a:t>23</a:t>
            </a:fld>
            <a:endParaRPr lang="en-US"/>
          </a:p>
        </p:txBody>
      </p:sp>
    </p:spTree>
    <p:extLst>
      <p:ext uri="{BB962C8B-B14F-4D97-AF65-F5344CB8AC3E}">
        <p14:creationId xmlns:p14="http://schemas.microsoft.com/office/powerpoint/2010/main" val="13976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257A71-BCF3-4077-9B6B-4EA68CE6FF69}"/>
              </a:ext>
            </a:extLst>
          </p:cNvPr>
          <p:cNvPicPr>
            <a:picLocks noChangeAspect="1"/>
          </p:cNvPicPr>
          <p:nvPr/>
        </p:nvPicPr>
        <p:blipFill>
          <a:blip r:embed="rId3"/>
          <a:stretch>
            <a:fillRect/>
          </a:stretch>
        </p:blipFill>
        <p:spPr>
          <a:xfrm>
            <a:off x="1284097" y="979424"/>
            <a:ext cx="9810750" cy="4724400"/>
          </a:xfrm>
          <a:prstGeom prst="rect">
            <a:avLst/>
          </a:prstGeom>
          <a:ln w="38100">
            <a:solidFill>
              <a:schemeClr val="tx1"/>
            </a:solidFill>
          </a:ln>
        </p:spPr>
      </p:pic>
      <p:sp>
        <p:nvSpPr>
          <p:cNvPr id="4" name="Oval 3">
            <a:extLst>
              <a:ext uri="{FF2B5EF4-FFF2-40B4-BE49-F238E27FC236}">
                <a16:creationId xmlns:a16="http://schemas.microsoft.com/office/drawing/2014/main" id="{E3688A48-5EFF-4FB4-936B-EB42668B853E}"/>
              </a:ext>
            </a:extLst>
          </p:cNvPr>
          <p:cNvSpPr/>
          <p:nvPr/>
        </p:nvSpPr>
        <p:spPr>
          <a:xfrm>
            <a:off x="6376416" y="5004625"/>
            <a:ext cx="2779776" cy="56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latin typeface="Calibri" panose="020F0502020204030204" pitchFamily="34" charset="0"/>
            </a:endParaRPr>
          </a:p>
        </p:txBody>
      </p:sp>
      <p:sp>
        <p:nvSpPr>
          <p:cNvPr id="7" name="TextBox 6">
            <a:extLst>
              <a:ext uri="{FF2B5EF4-FFF2-40B4-BE49-F238E27FC236}">
                <a16:creationId xmlns:a16="http://schemas.microsoft.com/office/drawing/2014/main" id="{323EB1E3-F97E-2847-945D-EC6384630790}"/>
              </a:ext>
            </a:extLst>
          </p:cNvPr>
          <p:cNvSpPr txBox="1"/>
          <p:nvPr/>
        </p:nvSpPr>
        <p:spPr>
          <a:xfrm>
            <a:off x="95153" y="6400800"/>
            <a:ext cx="11407673" cy="523220"/>
          </a:xfrm>
          <a:prstGeom prst="rect">
            <a:avLst/>
          </a:prstGeom>
          <a:noFill/>
        </p:spPr>
        <p:txBody>
          <a:bodyPr wrap="square" rtlCol="0">
            <a:spAutoFit/>
          </a:bodyPr>
          <a:lstStyle/>
          <a:p>
            <a:r>
              <a:rPr lang="en-US" sz="1400" dirty="0">
                <a:latin typeface="Calibri" panose="020F0502020204030204" pitchFamily="34" charset="0"/>
              </a:rPr>
              <a:t>(CASLS, 2013 </a:t>
            </a:r>
            <a:r>
              <a:rPr lang="en-US" altLang="en-US"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altLang="en-US" sz="1400" dirty="0">
                <a:latin typeface="Calibri" panose="020F0502020204030204" pitchFamily="34" charset="0"/>
                <a:ea typeface="Calibri" panose="020F0502020204030204" pitchFamily="34" charset="0"/>
                <a:cs typeface="Calibri" panose="020F0502020204030204" pitchFamily="34" charset="0"/>
              </a:rPr>
              <a:t>)</a:t>
            </a:r>
            <a:endParaRPr lang="en-US" altLang="en-US" sz="1400" dirty="0">
              <a:latin typeface="Calibri" panose="020F0502020204030204" pitchFamily="34" charset="0"/>
            </a:endParaRPr>
          </a:p>
          <a:p>
            <a:endParaRPr lang="en-US" sz="1400" dirty="0">
              <a:latin typeface="Calibri" panose="020F0502020204030204" pitchFamily="34" charset="0"/>
            </a:endParaRPr>
          </a:p>
        </p:txBody>
      </p:sp>
      <p:sp>
        <p:nvSpPr>
          <p:cNvPr id="2" name="Rectangle 1">
            <a:extLst>
              <a:ext uri="{FF2B5EF4-FFF2-40B4-BE49-F238E27FC236}">
                <a16:creationId xmlns:a16="http://schemas.microsoft.com/office/drawing/2014/main" id="{E649A941-464D-4DCF-BB32-E51BE28929BC}"/>
              </a:ext>
            </a:extLst>
          </p:cNvPr>
          <p:cNvSpPr/>
          <p:nvPr/>
        </p:nvSpPr>
        <p:spPr>
          <a:xfrm>
            <a:off x="1284096" y="979424"/>
            <a:ext cx="9722993" cy="375167"/>
          </a:xfrm>
          <a:prstGeom prst="rect">
            <a:avLst/>
          </a:prstGeom>
          <a:solidFill>
            <a:schemeClr val="bg1"/>
          </a:solidFill>
        </p:spPr>
        <p:txBody>
          <a:bodyPr wrap="square">
            <a:spAutoFit/>
          </a:bodyPr>
          <a:lstStyle/>
          <a:p>
            <a:pPr>
              <a:lnSpc>
                <a:spcPct val="107000"/>
              </a:lnSpc>
              <a:spcAft>
                <a:spcPts val="800"/>
              </a:spcAft>
            </a:pPr>
            <a:r>
              <a:rPr lang="es-MX" b="1" dirty="0">
                <a:latin typeface="Calibri" panose="020F0502020204030204" pitchFamily="34" charset="0"/>
                <a:ea typeface="Calibri" panose="020F0502020204030204" pitchFamily="34" charset="0"/>
                <a:cs typeface="Times New Roman" panose="02020603050405020304" pitchFamily="18" charset="0"/>
              </a:rPr>
              <a:t>Gráfica 4. Hablar. </a:t>
            </a:r>
            <a:r>
              <a:rPr lang="es-ES" b="1" dirty="0">
                <a:latin typeface="Calibri" panose="020F0502020204030204" pitchFamily="34" charset="0"/>
                <a:ea typeface="Calibri" panose="020F0502020204030204" pitchFamily="34" charset="0"/>
                <a:cs typeface="Times New Roman" panose="02020603050405020304" pitchFamily="18" charset="0"/>
              </a:rPr>
              <a:t>Porcentaje de Estudiantes de Inmersión de Cada Nivel de Dominio por Grado</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DDF166E-53E7-4B92-A3A7-130E32F675BF}"/>
              </a:ext>
            </a:extLst>
          </p:cNvPr>
          <p:cNvSpPr txBox="1"/>
          <p:nvPr/>
        </p:nvSpPr>
        <p:spPr>
          <a:xfrm>
            <a:off x="1543050" y="1484043"/>
            <a:ext cx="769506" cy="369332"/>
          </a:xfrm>
          <a:prstGeom prst="rect">
            <a:avLst/>
          </a:prstGeom>
          <a:solidFill>
            <a:srgbClr val="D8D8D8"/>
          </a:solidFill>
        </p:spPr>
        <p:txBody>
          <a:bodyPr wrap="none" rtlCol="0">
            <a:spAutoFit/>
          </a:bodyPr>
          <a:lstStyle/>
          <a:p>
            <a:r>
              <a:rPr lang="en-US" b="1" dirty="0"/>
              <a:t>Grado</a:t>
            </a:r>
          </a:p>
        </p:txBody>
      </p:sp>
      <p:sp>
        <p:nvSpPr>
          <p:cNvPr id="8" name="TextBox 7">
            <a:extLst>
              <a:ext uri="{FF2B5EF4-FFF2-40B4-BE49-F238E27FC236}">
                <a16:creationId xmlns:a16="http://schemas.microsoft.com/office/drawing/2014/main" id="{0C3612C4-02C9-4503-AEF3-5F168516B4DB}"/>
              </a:ext>
            </a:extLst>
          </p:cNvPr>
          <p:cNvSpPr txBox="1"/>
          <p:nvPr/>
        </p:nvSpPr>
        <p:spPr>
          <a:xfrm>
            <a:off x="3469897" y="1484043"/>
            <a:ext cx="841384" cy="369332"/>
          </a:xfrm>
          <a:prstGeom prst="rect">
            <a:avLst/>
          </a:prstGeom>
          <a:solidFill>
            <a:srgbClr val="D8D8D8"/>
          </a:solidFill>
        </p:spPr>
        <p:txBody>
          <a:bodyPr wrap="none" rtlCol="0">
            <a:spAutoFit/>
          </a:bodyPr>
          <a:lstStyle/>
          <a:p>
            <a:r>
              <a:rPr lang="en-US" b="1" dirty="0"/>
              <a:t>Nivel 1</a:t>
            </a:r>
          </a:p>
        </p:txBody>
      </p:sp>
      <p:sp>
        <p:nvSpPr>
          <p:cNvPr id="9" name="TextBox 8">
            <a:extLst>
              <a:ext uri="{FF2B5EF4-FFF2-40B4-BE49-F238E27FC236}">
                <a16:creationId xmlns:a16="http://schemas.microsoft.com/office/drawing/2014/main" id="{E055539A-3CA7-4B77-AC49-6183C71C29A9}"/>
              </a:ext>
            </a:extLst>
          </p:cNvPr>
          <p:cNvSpPr txBox="1"/>
          <p:nvPr/>
        </p:nvSpPr>
        <p:spPr>
          <a:xfrm>
            <a:off x="4517649" y="1475090"/>
            <a:ext cx="841384" cy="369332"/>
          </a:xfrm>
          <a:prstGeom prst="rect">
            <a:avLst/>
          </a:prstGeom>
          <a:solidFill>
            <a:srgbClr val="D8D8D8"/>
          </a:solidFill>
        </p:spPr>
        <p:txBody>
          <a:bodyPr wrap="none" rtlCol="0">
            <a:spAutoFit/>
          </a:bodyPr>
          <a:lstStyle/>
          <a:p>
            <a:r>
              <a:rPr lang="en-US" b="1" dirty="0"/>
              <a:t>Nivel 2</a:t>
            </a:r>
          </a:p>
        </p:txBody>
      </p:sp>
      <p:sp>
        <p:nvSpPr>
          <p:cNvPr id="10" name="TextBox 9">
            <a:extLst>
              <a:ext uri="{FF2B5EF4-FFF2-40B4-BE49-F238E27FC236}">
                <a16:creationId xmlns:a16="http://schemas.microsoft.com/office/drawing/2014/main" id="{2E0B3E2D-43B9-4074-A990-C9FB25F34359}"/>
              </a:ext>
            </a:extLst>
          </p:cNvPr>
          <p:cNvSpPr txBox="1"/>
          <p:nvPr/>
        </p:nvSpPr>
        <p:spPr>
          <a:xfrm>
            <a:off x="5453847" y="1481948"/>
            <a:ext cx="841384" cy="369332"/>
          </a:xfrm>
          <a:prstGeom prst="rect">
            <a:avLst/>
          </a:prstGeom>
          <a:solidFill>
            <a:srgbClr val="D8D8D8"/>
          </a:solidFill>
        </p:spPr>
        <p:txBody>
          <a:bodyPr wrap="none" rtlCol="0">
            <a:spAutoFit/>
          </a:bodyPr>
          <a:lstStyle/>
          <a:p>
            <a:r>
              <a:rPr lang="en-US" b="1" dirty="0"/>
              <a:t>Nivel 3</a:t>
            </a:r>
          </a:p>
        </p:txBody>
      </p:sp>
      <p:sp>
        <p:nvSpPr>
          <p:cNvPr id="11" name="TextBox 10">
            <a:extLst>
              <a:ext uri="{FF2B5EF4-FFF2-40B4-BE49-F238E27FC236}">
                <a16:creationId xmlns:a16="http://schemas.microsoft.com/office/drawing/2014/main" id="{F74F3A19-70CE-47BF-988A-95E3A13C01EA}"/>
              </a:ext>
            </a:extLst>
          </p:cNvPr>
          <p:cNvSpPr txBox="1"/>
          <p:nvPr/>
        </p:nvSpPr>
        <p:spPr>
          <a:xfrm>
            <a:off x="6447631" y="1475090"/>
            <a:ext cx="841384" cy="369332"/>
          </a:xfrm>
          <a:prstGeom prst="rect">
            <a:avLst/>
          </a:prstGeom>
          <a:solidFill>
            <a:srgbClr val="D8D8D8"/>
          </a:solidFill>
        </p:spPr>
        <p:txBody>
          <a:bodyPr wrap="none" rtlCol="0">
            <a:spAutoFit/>
          </a:bodyPr>
          <a:lstStyle/>
          <a:p>
            <a:r>
              <a:rPr lang="en-US" b="1" dirty="0"/>
              <a:t>Nivel 4</a:t>
            </a:r>
          </a:p>
        </p:txBody>
      </p:sp>
      <p:sp>
        <p:nvSpPr>
          <p:cNvPr id="12" name="TextBox 11">
            <a:extLst>
              <a:ext uri="{FF2B5EF4-FFF2-40B4-BE49-F238E27FC236}">
                <a16:creationId xmlns:a16="http://schemas.microsoft.com/office/drawing/2014/main" id="{F204388A-4292-4BCB-962A-5E00B71B3E57}"/>
              </a:ext>
            </a:extLst>
          </p:cNvPr>
          <p:cNvSpPr txBox="1"/>
          <p:nvPr/>
        </p:nvSpPr>
        <p:spPr>
          <a:xfrm>
            <a:off x="7460029" y="1475090"/>
            <a:ext cx="841384" cy="369332"/>
          </a:xfrm>
          <a:prstGeom prst="rect">
            <a:avLst/>
          </a:prstGeom>
          <a:solidFill>
            <a:srgbClr val="D8D8D8"/>
          </a:solidFill>
        </p:spPr>
        <p:txBody>
          <a:bodyPr wrap="none" rtlCol="0">
            <a:spAutoFit/>
          </a:bodyPr>
          <a:lstStyle/>
          <a:p>
            <a:r>
              <a:rPr lang="en-US" b="1" dirty="0"/>
              <a:t>Nivel 5</a:t>
            </a:r>
          </a:p>
        </p:txBody>
      </p:sp>
      <p:sp>
        <p:nvSpPr>
          <p:cNvPr id="13" name="TextBox 12">
            <a:extLst>
              <a:ext uri="{FF2B5EF4-FFF2-40B4-BE49-F238E27FC236}">
                <a16:creationId xmlns:a16="http://schemas.microsoft.com/office/drawing/2014/main" id="{97E834EA-7DF1-438F-9A7A-4F692AF72E98}"/>
              </a:ext>
            </a:extLst>
          </p:cNvPr>
          <p:cNvSpPr txBox="1"/>
          <p:nvPr/>
        </p:nvSpPr>
        <p:spPr>
          <a:xfrm>
            <a:off x="8373617" y="1453801"/>
            <a:ext cx="952064" cy="369332"/>
          </a:xfrm>
          <a:prstGeom prst="rect">
            <a:avLst/>
          </a:prstGeom>
          <a:solidFill>
            <a:srgbClr val="D8D8D8"/>
          </a:solidFill>
        </p:spPr>
        <p:txBody>
          <a:bodyPr wrap="square" rtlCol="0">
            <a:spAutoFit/>
          </a:bodyPr>
          <a:lstStyle/>
          <a:p>
            <a:r>
              <a:rPr lang="en-US" b="1" dirty="0"/>
              <a:t>Nivel 6+</a:t>
            </a:r>
          </a:p>
        </p:txBody>
      </p:sp>
      <p:sp>
        <p:nvSpPr>
          <p:cNvPr id="14" name="Rectangle 13">
            <a:extLst>
              <a:ext uri="{FF2B5EF4-FFF2-40B4-BE49-F238E27FC236}">
                <a16:creationId xmlns:a16="http://schemas.microsoft.com/office/drawing/2014/main" id="{C32862B6-84CE-4944-A8F5-6DFFA0E75781}"/>
              </a:ext>
            </a:extLst>
          </p:cNvPr>
          <p:cNvSpPr/>
          <p:nvPr/>
        </p:nvSpPr>
        <p:spPr>
          <a:xfrm>
            <a:off x="8743950" y="1788843"/>
            <a:ext cx="410718" cy="154257"/>
          </a:xfrm>
          <a:prstGeom prst="rect">
            <a:avLst/>
          </a:pr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D8D8"/>
              </a:solidFill>
            </a:endParaRPr>
          </a:p>
        </p:txBody>
      </p:sp>
      <p:sp>
        <p:nvSpPr>
          <p:cNvPr id="3" name="Oval 2">
            <a:extLst>
              <a:ext uri="{FF2B5EF4-FFF2-40B4-BE49-F238E27FC236}">
                <a16:creationId xmlns:a16="http://schemas.microsoft.com/office/drawing/2014/main" id="{93677D92-1031-46E9-8411-F24469350345}"/>
              </a:ext>
            </a:extLst>
          </p:cNvPr>
          <p:cNvSpPr/>
          <p:nvPr/>
        </p:nvSpPr>
        <p:spPr>
          <a:xfrm>
            <a:off x="6374892" y="1853375"/>
            <a:ext cx="2779776" cy="56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latin typeface="Calibri" panose="020F0502020204030204" pitchFamily="34" charset="0"/>
            </a:endParaRPr>
          </a:p>
        </p:txBody>
      </p:sp>
      <p:sp>
        <p:nvSpPr>
          <p:cNvPr id="15" name="TextBox 14">
            <a:extLst>
              <a:ext uri="{FF2B5EF4-FFF2-40B4-BE49-F238E27FC236}">
                <a16:creationId xmlns:a16="http://schemas.microsoft.com/office/drawing/2014/main" id="{6D12582B-DBE1-4F69-A4B8-B5852ABD7369}"/>
              </a:ext>
            </a:extLst>
          </p:cNvPr>
          <p:cNvSpPr txBox="1"/>
          <p:nvPr/>
        </p:nvSpPr>
        <p:spPr>
          <a:xfrm>
            <a:off x="2476386" y="1499521"/>
            <a:ext cx="952665" cy="461665"/>
          </a:xfrm>
          <a:prstGeom prst="rect">
            <a:avLst/>
          </a:prstGeom>
          <a:solidFill>
            <a:srgbClr val="D8D8D8"/>
          </a:solidFill>
        </p:spPr>
        <p:txBody>
          <a:bodyPr wrap="square" rtlCol="0">
            <a:spAutoFit/>
          </a:bodyPr>
          <a:lstStyle/>
          <a:p>
            <a:r>
              <a:rPr lang="en-US" sz="1200" b="1" dirty="0" err="1">
                <a:latin typeface="Calibri" panose="020F0502020204030204" pitchFamily="34" charset="0"/>
              </a:rPr>
              <a:t>Número</a:t>
            </a:r>
            <a:r>
              <a:rPr lang="en-US" sz="1200" b="1" dirty="0">
                <a:latin typeface="Calibri" panose="020F0502020204030204" pitchFamily="34" charset="0"/>
              </a:rPr>
              <a:t> de </a:t>
            </a:r>
            <a:r>
              <a:rPr lang="en-US" sz="1200" b="1" dirty="0" err="1">
                <a:latin typeface="Calibri" panose="020F0502020204030204" pitchFamily="34" charset="0"/>
              </a:rPr>
              <a:t>estudiantes</a:t>
            </a:r>
            <a:endParaRPr lang="en-US" sz="1200" b="1" dirty="0">
              <a:latin typeface="Calibri" panose="020F0502020204030204" pitchFamily="34" charset="0"/>
            </a:endParaRPr>
          </a:p>
        </p:txBody>
      </p:sp>
      <p:sp>
        <p:nvSpPr>
          <p:cNvPr id="16" name="Slide Number Placeholder 15">
            <a:extLst>
              <a:ext uri="{FF2B5EF4-FFF2-40B4-BE49-F238E27FC236}">
                <a16:creationId xmlns:a16="http://schemas.microsoft.com/office/drawing/2014/main" id="{58B2B3CC-A2D6-48B5-88A7-D7E575150E18}"/>
              </a:ext>
            </a:extLst>
          </p:cNvPr>
          <p:cNvSpPr>
            <a:spLocks noGrp="1"/>
          </p:cNvSpPr>
          <p:nvPr>
            <p:ph type="sldNum" sz="quarter" idx="12"/>
          </p:nvPr>
        </p:nvSpPr>
        <p:spPr/>
        <p:txBody>
          <a:bodyPr/>
          <a:lstStyle/>
          <a:p>
            <a:fld id="{2274E9FA-37CF-4BA9-A9BB-09DC62AFE1DA}" type="slidenum">
              <a:rPr lang="en-US" smtClean="0"/>
              <a:t>24</a:t>
            </a:fld>
            <a:endParaRPr lang="en-US"/>
          </a:p>
        </p:txBody>
      </p:sp>
    </p:spTree>
    <p:extLst>
      <p:ext uri="{BB962C8B-B14F-4D97-AF65-F5344CB8AC3E}">
        <p14:creationId xmlns:p14="http://schemas.microsoft.com/office/powerpoint/2010/main" val="219324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44F48-FA18-E146-AC21-1C1C20B1F07E}"/>
              </a:ext>
            </a:extLst>
          </p:cNvPr>
          <p:cNvSpPr txBox="1"/>
          <p:nvPr/>
        </p:nvSpPr>
        <p:spPr>
          <a:xfrm>
            <a:off x="290662" y="6396791"/>
            <a:ext cx="3412067" cy="307777"/>
          </a:xfrm>
          <a:prstGeom prst="rect">
            <a:avLst/>
          </a:prstGeom>
          <a:noFill/>
        </p:spPr>
        <p:txBody>
          <a:bodyPr wrap="square" rtlCol="0">
            <a:spAutoFit/>
          </a:bodyPr>
          <a:lstStyle/>
          <a:p>
            <a:r>
              <a:rPr lang="en-US" sz="1400" dirty="0">
                <a:latin typeface="Calibri" panose="020F0502020204030204" pitchFamily="34" charset="0"/>
              </a:rPr>
              <a:t>(Thomas &amp; Collier, 2012)</a:t>
            </a:r>
          </a:p>
        </p:txBody>
      </p:sp>
      <p:sp>
        <p:nvSpPr>
          <p:cNvPr id="3" name="Rectangle 2">
            <a:extLst>
              <a:ext uri="{FF2B5EF4-FFF2-40B4-BE49-F238E27FC236}">
                <a16:creationId xmlns:a16="http://schemas.microsoft.com/office/drawing/2014/main" id="{9D2DA3EB-C5B3-4292-AD24-02EBE098A60B}"/>
              </a:ext>
            </a:extLst>
          </p:cNvPr>
          <p:cNvSpPr/>
          <p:nvPr/>
        </p:nvSpPr>
        <p:spPr>
          <a:xfrm>
            <a:off x="1236677" y="943446"/>
            <a:ext cx="10518175" cy="5196423"/>
          </a:xfrm>
          <a:prstGeom prst="rect">
            <a:avLst/>
          </a:prstGeom>
        </p:spPr>
        <p:txBody>
          <a:bodyPr wrap="square">
            <a:spAutoFit/>
          </a:bodyPr>
          <a:lstStyle/>
          <a:p>
            <a:pPr algn="ct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QUÉ NOS HABLA LA INVESTIGACIÓN DE LA EDUCACIÓN </a:t>
            </a:r>
            <a:r>
              <a:rPr lang="es-ES" sz="3200" i="1" dirty="0">
                <a:latin typeface="Calibri" panose="020F0502020204030204" pitchFamily="34" charset="0"/>
                <a:ea typeface="Calibri" panose="020F0502020204030204" pitchFamily="34" charset="0"/>
                <a:cs typeface="Times New Roman" panose="02020603050405020304" pitchFamily="18" charset="0"/>
              </a:rPr>
              <a:t>DLI</a:t>
            </a:r>
            <a:r>
              <a:rPr lang="es-ES" sz="3200" dirty="0">
                <a:latin typeface="Calibri" panose="020F0502020204030204" pitchFamily="34" charset="0"/>
                <a:ea typeface="Calibri" panose="020F0502020204030204" pitchFamily="34" charset="0"/>
                <a:cs typeface="Times New Roman" panose="02020603050405020304" pitchFamily="18" charset="0"/>
              </a:rPr>
              <a:t> </a:t>
            </a:r>
            <a:br>
              <a:rPr lang="es-ES" sz="3200" dirty="0">
                <a:latin typeface="Calibri" panose="020F0502020204030204" pitchFamily="34" charset="0"/>
                <a:ea typeface="Calibri" panose="020F0502020204030204" pitchFamily="34" charset="0"/>
                <a:cs typeface="Times New Roman" panose="02020603050405020304" pitchFamily="18" charset="0"/>
              </a:rPr>
            </a:br>
            <a:r>
              <a:rPr lang="es-ES" sz="3200" dirty="0">
                <a:latin typeface="Calibri" panose="020F0502020204030204" pitchFamily="34" charset="0"/>
                <a:ea typeface="Calibri" panose="020F0502020204030204" pitchFamily="34" charset="0"/>
                <a:cs typeface="Times New Roman" panose="02020603050405020304" pitchFamily="18" charset="0"/>
              </a:rPr>
              <a:t>EN NIVEL SECUNDARIA </a:t>
            </a:r>
          </a:p>
          <a:p>
            <a:pPr lvl="5" algn="ctr"/>
            <a:endParaRPr lang="en-US" sz="3200" dirty="0">
              <a:latin typeface="Calibri" panose="020F0502020204030204" pitchFamily="34" charset="0"/>
              <a:cs typeface="Calibri" panose="020F0502020204030204" pitchFamily="34" charset="0"/>
            </a:endParaRPr>
          </a:p>
          <a:p>
            <a:pPr lvl="5"/>
            <a:r>
              <a:rPr lang="en-US" sz="3200" dirty="0">
                <a:latin typeface="Calibri" panose="020F0502020204030204" pitchFamily="34" charset="0"/>
                <a:cs typeface="Calibri" panose="020F0502020204030204" pitchFamily="34" charset="0"/>
              </a:rPr>
              <a:t>2. </a:t>
            </a:r>
            <a:r>
              <a:rPr lang="es-ES" sz="3200" dirty="0">
                <a:latin typeface="Calibri" panose="020F0502020204030204" pitchFamily="34" charset="0"/>
              </a:rPr>
              <a:t>Los estudiantes que aprenden inglés (por ejemplo: hispanohablantes) que continúan para desarrollar su lengua materna y habilidades de lectoescritura alcanzan niveles más altos en inglés que aquellos estudiantes que no están en programas </a:t>
            </a:r>
            <a:r>
              <a:rPr lang="es-ES" sz="3200" i="1" dirty="0">
                <a:latin typeface="Calibri" panose="020F0502020204030204" pitchFamily="34" charset="0"/>
              </a:rPr>
              <a:t>DLI</a:t>
            </a:r>
            <a:r>
              <a:rPr lang="es-ES" sz="3200" dirty="0">
                <a:latin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ct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1089A18-3EB4-441D-9387-77F5C109B94D}"/>
              </a:ext>
            </a:extLst>
          </p:cNvPr>
          <p:cNvGrpSpPr/>
          <p:nvPr/>
        </p:nvGrpSpPr>
        <p:grpSpPr>
          <a:xfrm>
            <a:off x="1695906" y="2811646"/>
            <a:ext cx="1721061" cy="1579881"/>
            <a:chOff x="1705957" y="2103793"/>
            <a:chExt cx="2161457" cy="2164080"/>
          </a:xfrm>
        </p:grpSpPr>
        <p:pic>
          <p:nvPicPr>
            <p:cNvPr id="12" name="Picture 11" descr="Logo, icon&#10;&#10;Description automatically generated">
              <a:extLst>
                <a:ext uri="{FF2B5EF4-FFF2-40B4-BE49-F238E27FC236}">
                  <a16:creationId xmlns:a16="http://schemas.microsoft.com/office/drawing/2014/main" id="{B7595D29-050C-4179-BBF7-35BA0D737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957" y="2103793"/>
              <a:ext cx="2161457" cy="2164080"/>
            </a:xfrm>
            <a:prstGeom prst="rect">
              <a:avLst/>
            </a:prstGeom>
          </p:spPr>
        </p:pic>
        <p:sp>
          <p:nvSpPr>
            <p:cNvPr id="13" name="TextBox 12">
              <a:extLst>
                <a:ext uri="{FF2B5EF4-FFF2-40B4-BE49-F238E27FC236}">
                  <a16:creationId xmlns:a16="http://schemas.microsoft.com/office/drawing/2014/main" id="{BC9E6CB2-DE53-4538-AE07-FE62E94D5464}"/>
                </a:ext>
              </a:extLst>
            </p:cNvPr>
            <p:cNvSpPr txBox="1"/>
            <p:nvPr/>
          </p:nvSpPr>
          <p:spPr>
            <a:xfrm>
              <a:off x="1705957" y="3808758"/>
              <a:ext cx="723138" cy="295110"/>
            </a:xfrm>
            <a:prstGeom prst="rect">
              <a:avLst/>
            </a:prstGeom>
            <a:noFill/>
          </p:spPr>
          <p:txBody>
            <a:bodyPr wrap="none" rtlCol="0">
              <a:spAutoFit/>
            </a:bodyPr>
            <a:lstStyle/>
            <a:p>
              <a:r>
                <a:rPr lang="en-US" sz="800" dirty="0" err="1">
                  <a:latin typeface="Calibri" panose="020F0502020204030204" pitchFamily="34" charset="0"/>
                  <a:hlinkClick r:id="rId4"/>
                </a:rPr>
                <a:t>Cleanpng</a:t>
              </a:r>
              <a:endParaRPr lang="en-US" sz="800" dirty="0">
                <a:latin typeface="Calibri" panose="020F0502020204030204" pitchFamily="34" charset="0"/>
              </a:endParaRPr>
            </a:p>
          </p:txBody>
        </p:sp>
      </p:grpSp>
      <p:sp>
        <p:nvSpPr>
          <p:cNvPr id="4" name="Slide Number Placeholder 3">
            <a:extLst>
              <a:ext uri="{FF2B5EF4-FFF2-40B4-BE49-F238E27FC236}">
                <a16:creationId xmlns:a16="http://schemas.microsoft.com/office/drawing/2014/main" id="{98626F44-802F-4E75-B5D9-F4A2172027AF}"/>
              </a:ext>
            </a:extLst>
          </p:cNvPr>
          <p:cNvSpPr>
            <a:spLocks noGrp="1"/>
          </p:cNvSpPr>
          <p:nvPr>
            <p:ph type="sldNum" sz="quarter" idx="12"/>
          </p:nvPr>
        </p:nvSpPr>
        <p:spPr/>
        <p:txBody>
          <a:bodyPr/>
          <a:lstStyle/>
          <a:p>
            <a:fld id="{2274E9FA-37CF-4BA9-A9BB-09DC62AFE1DA}" type="slidenum">
              <a:rPr lang="en-US" smtClean="0"/>
              <a:t>25</a:t>
            </a:fld>
            <a:endParaRPr lang="en-US"/>
          </a:p>
        </p:txBody>
      </p:sp>
    </p:spTree>
    <p:extLst>
      <p:ext uri="{BB962C8B-B14F-4D97-AF65-F5344CB8AC3E}">
        <p14:creationId xmlns:p14="http://schemas.microsoft.com/office/powerpoint/2010/main" val="282775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04567" y="6036173"/>
            <a:ext cx="184731" cy="461665"/>
          </a:xfrm>
          <a:prstGeom prst="rect">
            <a:avLst/>
          </a:prstGeom>
        </p:spPr>
        <p:txBody>
          <a:bodyPr wrap="none">
            <a:spAutoFit/>
          </a:bodyPr>
          <a:lstStyle/>
          <a:p>
            <a:endParaRPr lang="en-US" sz="2400" dirty="0">
              <a:latin typeface="Calibri" panose="020F0502020204030204" pitchFamily="34" charset="0"/>
            </a:endParaRPr>
          </a:p>
        </p:txBody>
      </p:sp>
      <p:sp>
        <p:nvSpPr>
          <p:cNvPr id="12" name="TextBox 11"/>
          <p:cNvSpPr txBox="1"/>
          <p:nvPr/>
        </p:nvSpPr>
        <p:spPr>
          <a:xfrm>
            <a:off x="5604164" y="3956129"/>
            <a:ext cx="6193125" cy="502766"/>
          </a:xfrm>
          <a:prstGeom prst="rect">
            <a:avLst/>
          </a:prstGeom>
          <a:noFill/>
        </p:spPr>
        <p:txBody>
          <a:bodyPr wrap="square" rtlCol="0">
            <a:spAutoFit/>
          </a:bodyPr>
          <a:lstStyle/>
          <a:p>
            <a:endParaRPr lang="en-US" sz="2667" dirty="0">
              <a:solidFill>
                <a:srgbClr val="002060"/>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D5C397E-CD76-4418-A013-1130CBC42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39" y="159279"/>
            <a:ext cx="4742521" cy="6137380"/>
          </a:xfrm>
          <a:prstGeom prst="rect">
            <a:avLst/>
          </a:prstGeom>
          <a:ln w="38100">
            <a:solidFill>
              <a:schemeClr val="tx1"/>
            </a:solidFill>
          </a:ln>
        </p:spPr>
      </p:pic>
      <p:sp>
        <p:nvSpPr>
          <p:cNvPr id="2" name="Slide Number Placeholder 1">
            <a:extLst>
              <a:ext uri="{FF2B5EF4-FFF2-40B4-BE49-F238E27FC236}">
                <a16:creationId xmlns:a16="http://schemas.microsoft.com/office/drawing/2014/main" id="{794647A8-3005-4DDB-B157-0C906CD3AA69}"/>
              </a:ext>
            </a:extLst>
          </p:cNvPr>
          <p:cNvSpPr>
            <a:spLocks noGrp="1"/>
          </p:cNvSpPr>
          <p:nvPr>
            <p:ph type="sldNum" sz="quarter" idx="12"/>
          </p:nvPr>
        </p:nvSpPr>
        <p:spPr/>
        <p:txBody>
          <a:bodyPr/>
          <a:lstStyle/>
          <a:p>
            <a:fld id="{2274E9FA-37CF-4BA9-A9BB-09DC62AFE1DA}" type="slidenum">
              <a:rPr lang="en-US" smtClean="0"/>
              <a:t>26</a:t>
            </a:fld>
            <a:endParaRPr lang="en-US"/>
          </a:p>
        </p:txBody>
      </p:sp>
    </p:spTree>
    <p:extLst>
      <p:ext uri="{BB962C8B-B14F-4D97-AF65-F5344CB8AC3E}">
        <p14:creationId xmlns:p14="http://schemas.microsoft.com/office/powerpoint/2010/main" val="298312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0738" y="829302"/>
            <a:ext cx="6166805" cy="4462323"/>
          </a:xfrm>
          <a:prstGeom prst="rect">
            <a:avLst/>
          </a:prstGeom>
          <a:ln w="38100">
            <a:solidFill>
              <a:schemeClr val="tx1"/>
            </a:solidFill>
          </a:ln>
        </p:spPr>
      </p:pic>
      <p:sp>
        <p:nvSpPr>
          <p:cNvPr id="6" name="TextBox 5">
            <a:extLst>
              <a:ext uri="{FF2B5EF4-FFF2-40B4-BE49-F238E27FC236}">
                <a16:creationId xmlns:a16="http://schemas.microsoft.com/office/drawing/2014/main" id="{77D792A7-FDF2-4649-8FD3-AE1DD8359676}"/>
              </a:ext>
            </a:extLst>
          </p:cNvPr>
          <p:cNvSpPr txBox="1"/>
          <p:nvPr/>
        </p:nvSpPr>
        <p:spPr>
          <a:xfrm>
            <a:off x="6715203" y="384141"/>
            <a:ext cx="5196059" cy="5170646"/>
          </a:xfrm>
          <a:prstGeom prst="rect">
            <a:avLst/>
          </a:prstGeom>
          <a:noFill/>
        </p:spPr>
        <p:txBody>
          <a:bodyPr wrap="square" rtlCol="0">
            <a:spAutoFit/>
          </a:bodyPr>
          <a:lstStyle/>
          <a:p>
            <a:pPr>
              <a:spcAft>
                <a:spcPts val="600"/>
              </a:spcAft>
            </a:pPr>
            <a:r>
              <a:rPr lang="en-US" sz="3200" b="1" dirty="0" err="1">
                <a:latin typeface="Calibri" panose="020F0502020204030204" pitchFamily="34" charset="0"/>
                <a:cs typeface="Calibri" panose="020F0502020204030204" pitchFamily="34" charset="0"/>
              </a:rPr>
              <a:t>Estudiantes</a:t>
            </a:r>
            <a:r>
              <a:rPr lang="en-US" sz="3200" b="1" dirty="0">
                <a:latin typeface="Calibri" panose="020F0502020204030204" pitchFamily="34" charset="0"/>
                <a:cs typeface="Calibri" panose="020F0502020204030204" pitchFamily="34" charset="0"/>
              </a:rPr>
              <a:t> que </a:t>
            </a:r>
            <a:r>
              <a:rPr lang="en-US" sz="3200" b="1" dirty="0" err="1">
                <a:latin typeface="Calibri" panose="020F0502020204030204" pitchFamily="34" charset="0"/>
                <a:cs typeface="Calibri" panose="020F0502020204030204" pitchFamily="34" charset="0"/>
              </a:rPr>
              <a:t>aprenden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inglés</a:t>
            </a:r>
            <a:endParaRPr lang="en-US" sz="3200" b="1" dirty="0">
              <a:latin typeface="Calibri" panose="020F0502020204030204" pitchFamily="34" charset="0"/>
              <a:cs typeface="Calibri" panose="020F0502020204030204" pitchFamily="34" charset="0"/>
            </a:endParaRPr>
          </a:p>
          <a:p>
            <a:pPr marL="457200" indent="-457200">
              <a:spcAft>
                <a:spcPts val="600"/>
              </a:spcAft>
              <a:buFont typeface="Wingdings" panose="05000000000000000000" pitchFamily="2" charset="2"/>
              <a:buChar char="§"/>
            </a:pPr>
            <a:r>
              <a:rPr lang="en-US" sz="3200" dirty="0" err="1">
                <a:latin typeface="Calibri" panose="020F0502020204030204" pitchFamily="34" charset="0"/>
                <a:cs typeface="Calibri" panose="020F0502020204030204" pitchFamily="34" charset="0"/>
              </a:rPr>
              <a:t>alcanzan</a:t>
            </a:r>
            <a:r>
              <a:rPr lang="en-US" sz="3200" dirty="0">
                <a:latin typeface="Calibri" panose="020F0502020204030204" pitchFamily="34" charset="0"/>
                <a:cs typeface="Calibri" panose="020F0502020204030204" pitchFamily="34" charset="0"/>
              </a:rPr>
              <a:t> a sus </a:t>
            </a:r>
            <a:r>
              <a:rPr lang="en-US" sz="3200" dirty="0" err="1">
                <a:latin typeface="Calibri" panose="020F0502020204030204" pitchFamily="34" charset="0"/>
                <a:cs typeface="Calibri" panose="020F0502020204030204" pitchFamily="34" charset="0"/>
              </a:rPr>
              <a:t>compañeros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habla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inglés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alrededor</a:t>
            </a:r>
            <a:r>
              <a:rPr lang="en-US" sz="3200" dirty="0">
                <a:latin typeface="Calibri" panose="020F0502020204030204" pitchFamily="34" charset="0"/>
                <a:cs typeface="Calibri" panose="020F0502020204030204" pitchFamily="34" charset="0"/>
              </a:rPr>
              <a:t> del </a:t>
            </a:r>
            <a:r>
              <a:rPr lang="es-ES" altLang="es-MX" sz="3200" dirty="0">
                <a:latin typeface="Calibri" panose="020F0502020204030204" pitchFamily="34" charset="0"/>
                <a:cs typeface="Calibri" panose="020F0502020204030204" pitchFamily="34" charset="0"/>
              </a:rPr>
              <a:t>5º </a:t>
            </a:r>
            <a:r>
              <a:rPr lang="es-ES" altLang="es-MX" sz="3200" dirty="0" err="1">
                <a:latin typeface="Calibri" panose="020F0502020204030204" pitchFamily="34" charset="0"/>
                <a:cs typeface="Calibri" panose="020F0502020204030204" pitchFamily="34" charset="0"/>
              </a:rPr>
              <a:t>ó</a:t>
            </a:r>
            <a:r>
              <a:rPr lang="es-ES" altLang="es-MX" sz="3200" dirty="0">
                <a:latin typeface="Calibri" panose="020F0502020204030204" pitchFamily="34" charset="0"/>
                <a:cs typeface="Calibri" panose="020F0502020204030204" pitchFamily="34" charset="0"/>
              </a:rPr>
              <a:t> 6º grado; </a:t>
            </a:r>
          </a:p>
          <a:p>
            <a:pPr marL="457200" indent="-457200">
              <a:buFont typeface="Wingdings" panose="05000000000000000000" pitchFamily="2" charset="2"/>
              <a:buChar char="§"/>
            </a:pPr>
            <a:r>
              <a:rPr lang="en-US" sz="3200" dirty="0">
                <a:latin typeface="Calibri" panose="020F0502020204030204" pitchFamily="34" charset="0"/>
                <a:cs typeface="Calibri" panose="020F0502020204030204" pitchFamily="34" charset="0"/>
              </a:rPr>
              <a:t>se </a:t>
            </a:r>
            <a:r>
              <a:rPr lang="en-US" sz="3200" dirty="0" err="1">
                <a:latin typeface="Calibri" panose="020F0502020204030204" pitchFamily="34" charset="0"/>
                <a:cs typeface="Calibri" panose="020F0502020204030204" pitchFamily="34" charset="0"/>
              </a:rPr>
              <a:t>desempeñan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mejor</a:t>
            </a:r>
            <a:r>
              <a:rPr lang="en-US" sz="3200" dirty="0">
                <a:latin typeface="Calibri" panose="020F0502020204030204" pitchFamily="34" charset="0"/>
                <a:cs typeface="Calibri" panose="020F0502020204030204" pitchFamily="34" charset="0"/>
              </a:rPr>
              <a:t> que el </a:t>
            </a:r>
            <a:r>
              <a:rPr lang="en-US" sz="3200" dirty="0" err="1">
                <a:latin typeface="Calibri" panose="020F0502020204030204" pitchFamily="34" charset="0"/>
                <a:cs typeface="Calibri" panose="020F0502020204030204" pitchFamily="34" charset="0"/>
              </a:rPr>
              <a:t>promedio</a:t>
            </a:r>
            <a:r>
              <a:rPr lang="en-US" sz="3200" dirty="0">
                <a:latin typeface="Calibri" panose="020F0502020204030204" pitchFamily="34" charset="0"/>
                <a:cs typeface="Calibri" panose="020F0502020204030204" pitchFamily="34" charset="0"/>
              </a:rPr>
              <a:t> de los de </a:t>
            </a:r>
            <a:r>
              <a:rPr lang="en-US" sz="3200" dirty="0" err="1">
                <a:latin typeface="Calibri" panose="020F0502020204030204" pitchFamily="34" charset="0"/>
                <a:cs typeface="Calibri" panose="020F0502020204030204" pitchFamily="34" charset="0"/>
              </a:rPr>
              <a:t>habla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inglés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continúan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el </a:t>
            </a:r>
            <a:r>
              <a:rPr lang="en-US" sz="3200" dirty="0" err="1">
                <a:latin typeface="Calibri" panose="020F0502020204030204" pitchFamily="34" charset="0"/>
                <a:cs typeface="Calibri" panose="020F0502020204030204" pitchFamily="34" charset="0"/>
              </a:rPr>
              <a:t>programa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durante</a:t>
            </a:r>
            <a:r>
              <a:rPr lang="en-US" sz="3200" dirty="0">
                <a:latin typeface="Calibri" panose="020F0502020204030204" pitchFamily="34" charset="0"/>
                <a:cs typeface="Calibri" panose="020F0502020204030204" pitchFamily="34" charset="0"/>
              </a:rPr>
              <a:t> los </a:t>
            </a:r>
            <a:r>
              <a:rPr lang="en-US" sz="3200" dirty="0" err="1">
                <a:latin typeface="Calibri" panose="020F0502020204030204" pitchFamily="34" charset="0"/>
                <a:cs typeface="Calibri" panose="020F0502020204030204" pitchFamily="34" charset="0"/>
              </a:rPr>
              <a:t>grados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secundarios</a:t>
            </a:r>
            <a:r>
              <a:rPr lang="en-US" sz="3200" dirty="0">
                <a:latin typeface="Calibri" panose="020F0502020204030204" pitchFamily="34"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891B8327-D758-4CD1-A85F-F5FBB693C734}"/>
              </a:ext>
            </a:extLst>
          </p:cNvPr>
          <p:cNvSpPr>
            <a:spLocks noGrp="1"/>
          </p:cNvSpPr>
          <p:nvPr>
            <p:ph type="sldNum" sz="quarter" idx="12"/>
          </p:nvPr>
        </p:nvSpPr>
        <p:spPr/>
        <p:txBody>
          <a:bodyPr/>
          <a:lstStyle/>
          <a:p>
            <a:fld id="{2274E9FA-37CF-4BA9-A9BB-09DC62AFE1DA}" type="slidenum">
              <a:rPr lang="en-US" smtClean="0"/>
              <a:t>27</a:t>
            </a:fld>
            <a:endParaRPr lang="en-US"/>
          </a:p>
        </p:txBody>
      </p:sp>
    </p:spTree>
    <p:extLst>
      <p:ext uri="{BB962C8B-B14F-4D97-AF65-F5344CB8AC3E}">
        <p14:creationId xmlns:p14="http://schemas.microsoft.com/office/powerpoint/2010/main" val="1741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79A050-B3A4-2946-A6F0-46DF89D8B52D}"/>
              </a:ext>
            </a:extLst>
          </p:cNvPr>
          <p:cNvSpPr txBox="1"/>
          <p:nvPr/>
        </p:nvSpPr>
        <p:spPr>
          <a:xfrm>
            <a:off x="0" y="6501025"/>
            <a:ext cx="8698938" cy="307777"/>
          </a:xfrm>
          <a:prstGeom prst="rect">
            <a:avLst/>
          </a:prstGeom>
          <a:noFill/>
        </p:spPr>
        <p:txBody>
          <a:bodyPr wrap="square" rtlCol="0">
            <a:spAutoFit/>
          </a:bodyPr>
          <a:lstStyle/>
          <a:p>
            <a:r>
              <a:rPr lang="en-US" sz="1400" dirty="0">
                <a:latin typeface="Calibri" panose="020F0502020204030204" pitchFamily="34" charset="0"/>
              </a:rPr>
              <a:t>(</a:t>
            </a:r>
            <a:r>
              <a:rPr lang="en-US" sz="1400" dirty="0" err="1">
                <a:latin typeface="Calibri" panose="020F0502020204030204" pitchFamily="34" charset="0"/>
              </a:rPr>
              <a:t>Montone</a:t>
            </a:r>
            <a:r>
              <a:rPr lang="en-US" sz="1400" dirty="0">
                <a:latin typeface="Calibri" panose="020F0502020204030204" pitchFamily="34" charset="0"/>
              </a:rPr>
              <a:t> &amp; Loeb, 2003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https://carla.umn.edu/immersion/acie/vol6/bridge-6(3).pdf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9" name="Rectangle 8">
            <a:extLst>
              <a:ext uri="{FF2B5EF4-FFF2-40B4-BE49-F238E27FC236}">
                <a16:creationId xmlns:a16="http://schemas.microsoft.com/office/drawing/2014/main" id="{ED976C39-3F99-422A-907B-DE04B67F9092}"/>
              </a:ext>
            </a:extLst>
          </p:cNvPr>
          <p:cNvSpPr/>
          <p:nvPr/>
        </p:nvSpPr>
        <p:spPr>
          <a:xfrm>
            <a:off x="1017386" y="605894"/>
            <a:ext cx="10157227" cy="5643148"/>
          </a:xfrm>
          <a:prstGeom prst="rect">
            <a:avLst/>
          </a:prstGeom>
        </p:spPr>
        <p:txBody>
          <a:bodyPr wrap="square">
            <a:spAutoFit/>
          </a:bodyPr>
          <a:lstStyle/>
          <a:p>
            <a:pPr algn="ct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QUÉ NOS HABLA LA INVESTIGACIÓN DE LA EDUCACIÓN </a:t>
            </a:r>
            <a:r>
              <a:rPr lang="es-ES" sz="3200" i="1" dirty="0">
                <a:latin typeface="Calibri" panose="020F0502020204030204" pitchFamily="34" charset="0"/>
                <a:ea typeface="Calibri" panose="020F0502020204030204" pitchFamily="34" charset="0"/>
                <a:cs typeface="Times New Roman" panose="02020603050405020304" pitchFamily="18" charset="0"/>
              </a:rPr>
              <a:t>DLI</a:t>
            </a:r>
            <a:r>
              <a:rPr lang="es-ES" sz="3200" dirty="0">
                <a:latin typeface="Calibri" panose="020F0502020204030204" pitchFamily="34" charset="0"/>
                <a:ea typeface="Calibri" panose="020F0502020204030204" pitchFamily="34" charset="0"/>
                <a:cs typeface="Times New Roman" panose="02020603050405020304" pitchFamily="18" charset="0"/>
              </a:rPr>
              <a:t> EN NIVEL SECUNDARIA</a:t>
            </a:r>
          </a:p>
          <a:p>
            <a:pPr algn="ctr">
              <a:lnSpc>
                <a:spcPct val="107000"/>
              </a:lnSpc>
              <a:spcAft>
                <a:spcPts val="800"/>
              </a:spcAft>
            </a:pP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lvl="6">
              <a:lnSpc>
                <a:spcPct val="107000"/>
              </a:lnSpc>
              <a:spcAft>
                <a:spcPts val="800"/>
              </a:spcAft>
            </a:pPr>
            <a:r>
              <a:rPr lang="en-US" sz="3200" dirty="0">
                <a:latin typeface="Calibri" panose="020F0502020204030204" pitchFamily="34" charset="0"/>
                <a:cs typeface="Calibri" panose="020F0502020204030204" pitchFamily="34" charset="0"/>
              </a:rPr>
              <a:t>3. </a:t>
            </a:r>
            <a:r>
              <a:rPr lang="es-ES" sz="3200" dirty="0">
                <a:latin typeface="Calibri" panose="020F0502020204030204" pitchFamily="34" charset="0"/>
              </a:rPr>
              <a:t>A los estudiantes que les enseñan materias como matemáticas o ciencias no en idioma inglés no están en desventaja cuando resuelven pruebas estandarizadas o cuando aplican para admisión en la universidad.</a:t>
            </a:r>
            <a:endParaRPr lang="en-US" sz="3200" dirty="0">
              <a:latin typeface="Calibri" panose="020F0502020204030204" pitchFamily="34" charset="0"/>
            </a:endParaRPr>
          </a:p>
          <a:p>
            <a:pPr algn="ct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AFEC7798-C2F0-4D68-940F-94C2AE068F69}"/>
              </a:ext>
            </a:extLst>
          </p:cNvPr>
          <p:cNvGrpSpPr/>
          <p:nvPr/>
        </p:nvGrpSpPr>
        <p:grpSpPr>
          <a:xfrm>
            <a:off x="2017181" y="2763519"/>
            <a:ext cx="1721061" cy="1579881"/>
            <a:chOff x="1705957" y="2103793"/>
            <a:chExt cx="2161457" cy="2164080"/>
          </a:xfrm>
        </p:grpSpPr>
        <p:pic>
          <p:nvPicPr>
            <p:cNvPr id="13" name="Picture 12" descr="Logo, icon&#10;&#10;Description automatically generated">
              <a:extLst>
                <a:ext uri="{FF2B5EF4-FFF2-40B4-BE49-F238E27FC236}">
                  <a16:creationId xmlns:a16="http://schemas.microsoft.com/office/drawing/2014/main" id="{15916F2E-894C-4406-A282-57EE5CFE7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957" y="2103793"/>
              <a:ext cx="2161457" cy="2164080"/>
            </a:xfrm>
            <a:prstGeom prst="rect">
              <a:avLst/>
            </a:prstGeom>
          </p:spPr>
        </p:pic>
        <p:sp>
          <p:nvSpPr>
            <p:cNvPr id="14" name="TextBox 13">
              <a:extLst>
                <a:ext uri="{FF2B5EF4-FFF2-40B4-BE49-F238E27FC236}">
                  <a16:creationId xmlns:a16="http://schemas.microsoft.com/office/drawing/2014/main" id="{94830061-E4F7-4F78-9A7D-3DEED93A18FB}"/>
                </a:ext>
              </a:extLst>
            </p:cNvPr>
            <p:cNvSpPr txBox="1"/>
            <p:nvPr/>
          </p:nvSpPr>
          <p:spPr>
            <a:xfrm>
              <a:off x="1705957" y="3808758"/>
              <a:ext cx="723138" cy="295110"/>
            </a:xfrm>
            <a:prstGeom prst="rect">
              <a:avLst/>
            </a:prstGeom>
            <a:noFill/>
          </p:spPr>
          <p:txBody>
            <a:bodyPr wrap="none" rtlCol="0">
              <a:spAutoFit/>
            </a:bodyPr>
            <a:lstStyle/>
            <a:p>
              <a:r>
                <a:rPr lang="en-US" sz="800" dirty="0" err="1">
                  <a:latin typeface="Calibri" panose="020F0502020204030204" pitchFamily="34" charset="0"/>
                  <a:hlinkClick r:id="rId5"/>
                </a:rPr>
                <a:t>Cleanpng</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64B5D60B-A110-47C7-BA35-23CF96CC83D7}"/>
              </a:ext>
            </a:extLst>
          </p:cNvPr>
          <p:cNvSpPr>
            <a:spLocks noGrp="1"/>
          </p:cNvSpPr>
          <p:nvPr>
            <p:ph type="sldNum" sz="quarter" idx="12"/>
          </p:nvPr>
        </p:nvSpPr>
        <p:spPr/>
        <p:txBody>
          <a:bodyPr/>
          <a:lstStyle/>
          <a:p>
            <a:fld id="{2274E9FA-37CF-4BA9-A9BB-09DC62AFE1DA}" type="slidenum">
              <a:rPr lang="en-US" smtClean="0"/>
              <a:t>28</a:t>
            </a:fld>
            <a:endParaRPr lang="en-US"/>
          </a:p>
        </p:txBody>
      </p:sp>
    </p:spTree>
    <p:extLst>
      <p:ext uri="{BB962C8B-B14F-4D97-AF65-F5344CB8AC3E}">
        <p14:creationId xmlns:p14="http://schemas.microsoft.com/office/powerpoint/2010/main" val="238605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1F90C-101B-8945-A60E-4F593451FB13}"/>
              </a:ext>
            </a:extLst>
          </p:cNvPr>
          <p:cNvSpPr txBox="1"/>
          <p:nvPr/>
        </p:nvSpPr>
        <p:spPr>
          <a:xfrm>
            <a:off x="0" y="6456470"/>
            <a:ext cx="11349702" cy="307777"/>
          </a:xfrm>
          <a:prstGeom prst="rect">
            <a:avLst/>
          </a:prstGeom>
          <a:noFill/>
        </p:spPr>
        <p:txBody>
          <a:bodyPr wrap="square" rtlCol="0">
            <a:spAutoFit/>
          </a:bodyPr>
          <a:lstStyle/>
          <a:p>
            <a:r>
              <a:rPr lang="en-US" sz="1400" dirty="0">
                <a:latin typeface="Calibri" panose="020F0502020204030204" pitchFamily="34" charset="0"/>
              </a:rPr>
              <a:t>(Thomas &amp; Collier, 2011 </a:t>
            </a:r>
            <a:r>
              <a:rPr lang="en-US" sz="14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http://dcimmersion.org/wp-content/uploads/2014/11/north-carolina-longitudinal-study.pdf</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3" name="Rectangle 2">
            <a:extLst>
              <a:ext uri="{FF2B5EF4-FFF2-40B4-BE49-F238E27FC236}">
                <a16:creationId xmlns:a16="http://schemas.microsoft.com/office/drawing/2014/main" id="{59C61208-9759-4B7B-A2A1-3222AD24163E}"/>
              </a:ext>
            </a:extLst>
          </p:cNvPr>
          <p:cNvSpPr/>
          <p:nvPr/>
        </p:nvSpPr>
        <p:spPr>
          <a:xfrm>
            <a:off x="105858" y="145109"/>
            <a:ext cx="11980283" cy="3400418"/>
          </a:xfrm>
          <a:prstGeom prst="rect">
            <a:avLst/>
          </a:prstGeom>
        </p:spPr>
        <p:txBody>
          <a:bodyPr wrap="square">
            <a:spAutoFit/>
          </a:bodyPr>
          <a:lstStyle/>
          <a:p>
            <a:pP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Resultados de una investigación de 85,662 estudiantes de escuelas públicas en Carolina del Norte:</a:t>
            </a:r>
            <a:br>
              <a:rPr lang="es-ES" sz="32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743200" lvl="5" indent="-457200">
              <a:lnSpc>
                <a:spcPct val="107000"/>
              </a:lnSpc>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En general, los estudiantes de </a:t>
            </a:r>
            <a:r>
              <a:rPr lang="es-ES" sz="3000" i="1" dirty="0">
                <a:latin typeface="Calibri" panose="020F0502020204030204" pitchFamily="34" charset="0"/>
                <a:ea typeface="Calibri" panose="020F0502020204030204" pitchFamily="34" charset="0"/>
                <a:cs typeface="Times New Roman" panose="02020603050405020304" pitchFamily="18" charset="0"/>
              </a:rPr>
              <a:t>DLI</a:t>
            </a:r>
            <a:r>
              <a:rPr lang="es-ES" sz="3000" dirty="0">
                <a:latin typeface="Calibri" panose="020F0502020204030204" pitchFamily="34" charset="0"/>
                <a:ea typeface="Calibri" panose="020F0502020204030204" pitchFamily="34" charset="0"/>
                <a:cs typeface="Times New Roman" panose="02020603050405020304" pitchFamily="18" charset="0"/>
              </a:rPr>
              <a:t> bidireccional mostraron mayores avances educativos </a:t>
            </a:r>
            <a:r>
              <a:rPr lang="es-ES" sz="3000" u="sng" dirty="0">
                <a:latin typeface="Calibri" panose="020F0502020204030204" pitchFamily="34" charset="0"/>
                <a:ea typeface="Calibri" panose="020F0502020204030204" pitchFamily="34" charset="0"/>
                <a:cs typeface="Times New Roman" panose="02020603050405020304" pitchFamily="18" charset="0"/>
              </a:rPr>
              <a:t>en lectura y matemáticas </a:t>
            </a:r>
            <a:r>
              <a:rPr lang="es-ES" sz="3000" dirty="0">
                <a:latin typeface="Calibri" panose="020F0502020204030204" pitchFamily="34" charset="0"/>
                <a:ea typeface="Calibri" panose="020F0502020204030204" pitchFamily="34" charset="0"/>
                <a:cs typeface="Times New Roman" panose="02020603050405020304" pitchFamily="18" charset="0"/>
              </a:rPr>
              <a:t>comparados con estudiantes similares sin educación DLI.</a:t>
            </a:r>
            <a:br>
              <a:rPr lang="es-ES"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B61486E-3D56-45CB-9FA7-0659FEFC608D}"/>
              </a:ext>
            </a:extLst>
          </p:cNvPr>
          <p:cNvGrpSpPr/>
          <p:nvPr/>
        </p:nvGrpSpPr>
        <p:grpSpPr>
          <a:xfrm>
            <a:off x="495548" y="1458559"/>
            <a:ext cx="2139367" cy="1753872"/>
            <a:chOff x="218822" y="1675128"/>
            <a:chExt cx="2522204" cy="2016900"/>
          </a:xfrm>
        </p:grpSpPr>
        <p:sp>
          <p:nvSpPr>
            <p:cNvPr id="7" name="TextBox 6">
              <a:extLst>
                <a:ext uri="{FF2B5EF4-FFF2-40B4-BE49-F238E27FC236}">
                  <a16:creationId xmlns:a16="http://schemas.microsoft.com/office/drawing/2014/main" id="{1B1944AE-B9A6-4A2A-AC58-7A1499F6C7D7}"/>
                </a:ext>
              </a:extLst>
            </p:cNvPr>
            <p:cNvSpPr txBox="1"/>
            <p:nvPr/>
          </p:nvSpPr>
          <p:spPr>
            <a:xfrm>
              <a:off x="218822" y="3476584"/>
              <a:ext cx="787395" cy="215444"/>
            </a:xfrm>
            <a:prstGeom prst="rect">
              <a:avLst/>
            </a:prstGeom>
            <a:noFill/>
          </p:spPr>
          <p:txBody>
            <a:bodyPr wrap="none" rtlCol="0">
              <a:spAutoFit/>
            </a:bodyPr>
            <a:lstStyle/>
            <a:p>
              <a:r>
                <a:rPr lang="en-US" sz="800" dirty="0">
                  <a:latin typeface="Calibri" panose="020F0502020204030204" pitchFamily="34" charset="0"/>
                  <a:hlinkClick r:id="rId4">
                    <a:extLst>
                      <a:ext uri="{A12FA001-AC4F-418D-AE19-62706E023703}">
                        <ahyp:hlinkClr xmlns:ahyp="http://schemas.microsoft.com/office/drawing/2018/hyperlinkcolor" val="tx"/>
                      </a:ext>
                    </a:extLst>
                  </a:hlinkClick>
                </a:rPr>
                <a:t>Clipart Library</a:t>
              </a:r>
              <a:endParaRPr lang="en-US" sz="800" dirty="0">
                <a:latin typeface="Calibri" panose="020F050202020403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410FD0FA-60B1-48DE-8EF3-898EA25281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22" y="1675128"/>
              <a:ext cx="2522204" cy="1978426"/>
            </a:xfrm>
            <a:prstGeom prst="rect">
              <a:avLst/>
            </a:prstGeom>
          </p:spPr>
        </p:pic>
      </p:grpSp>
      <p:sp>
        <p:nvSpPr>
          <p:cNvPr id="5" name="TextBox 4">
            <a:extLst>
              <a:ext uri="{FF2B5EF4-FFF2-40B4-BE49-F238E27FC236}">
                <a16:creationId xmlns:a16="http://schemas.microsoft.com/office/drawing/2014/main" id="{14AA585D-2659-47AB-BEED-0F52AAB19D48}"/>
              </a:ext>
            </a:extLst>
          </p:cNvPr>
          <p:cNvSpPr txBox="1"/>
          <p:nvPr/>
        </p:nvSpPr>
        <p:spPr>
          <a:xfrm>
            <a:off x="162340" y="3395543"/>
            <a:ext cx="11867318" cy="2400657"/>
          </a:xfrm>
          <a:prstGeom prst="rect">
            <a:avLst/>
          </a:prstGeom>
          <a:noFill/>
        </p:spPr>
        <p:txBody>
          <a:bodyPr wrap="square" rtlCol="0">
            <a:spAutoFit/>
          </a:bodyPr>
          <a:lstStyle/>
          <a:p>
            <a:pPr marL="457200" indent="-457200">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Después de tres años de investigación, se concluyó que la educación </a:t>
            </a:r>
            <a:r>
              <a:rPr lang="es-ES" sz="3000" i="1" dirty="0">
                <a:latin typeface="Calibri" panose="020F0502020204030204" pitchFamily="34" charset="0"/>
                <a:ea typeface="Calibri" panose="020F0502020204030204" pitchFamily="34" charset="0"/>
                <a:cs typeface="Times New Roman" panose="02020603050405020304" pitchFamily="18" charset="0"/>
              </a:rPr>
              <a:t>DLI</a:t>
            </a:r>
            <a:r>
              <a:rPr lang="es-ES" sz="3000" dirty="0">
                <a:latin typeface="Calibri" panose="020F0502020204030204" pitchFamily="34" charset="0"/>
                <a:ea typeface="Calibri" panose="020F0502020204030204" pitchFamily="34" charset="0"/>
                <a:cs typeface="Times New Roman" panose="02020603050405020304" pitchFamily="18" charset="0"/>
              </a:rPr>
              <a:t> bidireccional es una forma efectiva para mejorar los puntajes en </a:t>
            </a:r>
            <a:r>
              <a:rPr lang="es-ES" sz="3000" u="sng" dirty="0">
                <a:latin typeface="Calibri" panose="020F0502020204030204" pitchFamily="34" charset="0"/>
                <a:ea typeface="Calibri" panose="020F0502020204030204" pitchFamily="34" charset="0"/>
                <a:cs typeface="Times New Roman" panose="02020603050405020304" pitchFamily="18" charset="0"/>
              </a:rPr>
              <a:t>lectura y matemáticas de todos los estudiantes</a:t>
            </a:r>
            <a:r>
              <a:rPr lang="es-ES" sz="3000" dirty="0">
                <a:latin typeface="Calibri" panose="020F0502020204030204" pitchFamily="34" charset="0"/>
                <a:ea typeface="Calibri" panose="020F0502020204030204" pitchFamily="34" charset="0"/>
                <a:cs typeface="Times New Roman" panose="02020603050405020304" pitchFamily="18" charset="0"/>
              </a:rPr>
              <a:t>: estudiantes que aprenden inglés, otros estudiantes hablantes de idiomas minoritarias que ya saben inglés y los hablantes nativos de inglés.</a:t>
            </a:r>
            <a:endParaRPr lang="en-US" sz="3000" dirty="0"/>
          </a:p>
        </p:txBody>
      </p:sp>
      <p:sp>
        <p:nvSpPr>
          <p:cNvPr id="8" name="Slide Number Placeholder 7">
            <a:extLst>
              <a:ext uri="{FF2B5EF4-FFF2-40B4-BE49-F238E27FC236}">
                <a16:creationId xmlns:a16="http://schemas.microsoft.com/office/drawing/2014/main" id="{270ECF72-496F-4AE6-8AC1-49F7AA119A06}"/>
              </a:ext>
            </a:extLst>
          </p:cNvPr>
          <p:cNvSpPr>
            <a:spLocks noGrp="1"/>
          </p:cNvSpPr>
          <p:nvPr>
            <p:ph type="sldNum" sz="quarter" idx="12"/>
          </p:nvPr>
        </p:nvSpPr>
        <p:spPr/>
        <p:txBody>
          <a:bodyPr/>
          <a:lstStyle/>
          <a:p>
            <a:fld id="{2274E9FA-37CF-4BA9-A9BB-09DC62AFE1DA}" type="slidenum">
              <a:rPr lang="en-US" smtClean="0"/>
              <a:t>29</a:t>
            </a:fld>
            <a:endParaRPr lang="en-US"/>
          </a:p>
        </p:txBody>
      </p:sp>
    </p:spTree>
    <p:extLst>
      <p:ext uri="{BB962C8B-B14F-4D97-AF65-F5344CB8AC3E}">
        <p14:creationId xmlns:p14="http://schemas.microsoft.com/office/powerpoint/2010/main" val="10564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664086" y="2155456"/>
            <a:ext cx="7767637" cy="2928938"/>
          </a:xfrm>
        </p:spPr>
        <p:txBody>
          <a:bodyPr>
            <a:noAutofit/>
          </a:bodyPr>
          <a:lstStyle/>
          <a:p>
            <a:pPr>
              <a:spcBef>
                <a:spcPts val="800"/>
              </a:spcBef>
              <a:buFont typeface="Wingdings" panose="05000000000000000000" pitchFamily="2" charset="2"/>
              <a:buChar char="§"/>
            </a:pPr>
            <a:r>
              <a:rPr lang="en-US" sz="3200" dirty="0">
                <a:cs typeface="Calibri" panose="020F0502020204030204" pitchFamily="34" charset="0"/>
              </a:rPr>
              <a:t>Su </a:t>
            </a:r>
            <a:r>
              <a:rPr lang="en-US" sz="3200" dirty="0" err="1">
                <a:cs typeface="Calibri" panose="020F0502020204030204" pitchFamily="34" charset="0"/>
              </a:rPr>
              <a:t>nombre</a:t>
            </a:r>
            <a:endParaRPr lang="en-US" sz="3200" dirty="0">
              <a:cs typeface="Calibri" panose="020F0502020204030204" pitchFamily="34" charset="0"/>
            </a:endParaRPr>
          </a:p>
          <a:p>
            <a:pPr>
              <a:spcBef>
                <a:spcPts val="800"/>
              </a:spcBef>
              <a:buFont typeface="Wingdings" panose="05000000000000000000" pitchFamily="2" charset="2"/>
              <a:buChar char="§"/>
            </a:pPr>
            <a:r>
              <a:rPr lang="en-US" sz="3200" dirty="0" err="1">
                <a:cs typeface="Calibri" panose="020F0502020204030204" pitchFamily="34" charset="0"/>
              </a:rPr>
              <a:t>Número</a:t>
            </a:r>
            <a:r>
              <a:rPr lang="en-US" sz="3200" dirty="0">
                <a:cs typeface="Calibri" panose="020F0502020204030204" pitchFamily="34" charset="0"/>
              </a:rPr>
              <a:t> de </a:t>
            </a:r>
            <a:r>
              <a:rPr lang="en-US" sz="3200" dirty="0" err="1">
                <a:cs typeface="Calibri" panose="020F0502020204030204" pitchFamily="34" charset="0"/>
              </a:rPr>
              <a:t>hijos</a:t>
            </a:r>
            <a:r>
              <a:rPr lang="en-US" sz="3200" dirty="0">
                <a:cs typeface="Calibri" panose="020F0502020204030204" pitchFamily="34" charset="0"/>
              </a:rPr>
              <a:t> y </a:t>
            </a:r>
            <a:r>
              <a:rPr lang="en-US" sz="3200" dirty="0" err="1">
                <a:cs typeface="Calibri" panose="020F0502020204030204" pitchFamily="34" charset="0"/>
              </a:rPr>
              <a:t>sus</a:t>
            </a:r>
            <a:r>
              <a:rPr lang="en-US" sz="3200" dirty="0">
                <a:cs typeface="Calibri" panose="020F0502020204030204" pitchFamily="34" charset="0"/>
              </a:rPr>
              <a:t> </a:t>
            </a:r>
            <a:r>
              <a:rPr lang="en-US" sz="3200" dirty="0" err="1">
                <a:cs typeface="Calibri" panose="020F0502020204030204" pitchFamily="34" charset="0"/>
              </a:rPr>
              <a:t>edades</a:t>
            </a:r>
            <a:endParaRPr lang="en-US" sz="3200" dirty="0">
              <a:cs typeface="Calibri" panose="020F0502020204030204" pitchFamily="34" charset="0"/>
            </a:endParaRPr>
          </a:p>
          <a:p>
            <a:pPr>
              <a:spcBef>
                <a:spcPts val="800"/>
              </a:spcBef>
              <a:buFont typeface="Wingdings" panose="05000000000000000000" pitchFamily="2" charset="2"/>
              <a:buChar char="§"/>
            </a:pPr>
            <a:r>
              <a:rPr lang="en-US" sz="3200" dirty="0">
                <a:cs typeface="Calibri" panose="020F0502020204030204" pitchFamily="34" charset="0"/>
              </a:rPr>
              <a:t>Escuela de </a:t>
            </a:r>
            <a:r>
              <a:rPr lang="en-US" sz="3200" dirty="0" err="1">
                <a:cs typeface="Calibri" panose="020F0502020204030204" pitchFamily="34" charset="0"/>
              </a:rPr>
              <a:t>su</a:t>
            </a:r>
            <a:r>
              <a:rPr lang="en-US" sz="3200" dirty="0">
                <a:cs typeface="Calibri" panose="020F0502020204030204" pitchFamily="34" charset="0"/>
              </a:rPr>
              <a:t> </a:t>
            </a:r>
            <a:r>
              <a:rPr lang="en-US" sz="3200" dirty="0" err="1">
                <a:cs typeface="Calibri" panose="020F0502020204030204" pitchFamily="34" charset="0"/>
              </a:rPr>
              <a:t>hijo</a:t>
            </a:r>
            <a:r>
              <a:rPr lang="en-US" sz="3200" dirty="0">
                <a:cs typeface="Calibri" panose="020F0502020204030204" pitchFamily="34" charset="0"/>
              </a:rPr>
              <a:t>/a</a:t>
            </a:r>
          </a:p>
          <a:p>
            <a:pPr>
              <a:spcBef>
                <a:spcPts val="800"/>
              </a:spcBef>
              <a:buFont typeface="Wingdings" panose="05000000000000000000" pitchFamily="2" charset="2"/>
              <a:buChar char="§"/>
            </a:pPr>
            <a:r>
              <a:rPr lang="en-US" sz="3200" dirty="0" err="1">
                <a:cs typeface="Calibri" panose="020F0502020204030204" pitchFamily="34" charset="0"/>
              </a:rPr>
              <a:t>Idioma</a:t>
            </a:r>
            <a:r>
              <a:rPr lang="en-US" sz="3200" dirty="0">
                <a:cs typeface="Calibri" panose="020F0502020204030204" pitchFamily="34" charset="0"/>
              </a:rPr>
              <a:t>(s) </a:t>
            </a:r>
            <a:r>
              <a:rPr lang="en-US" sz="3200" dirty="0" err="1">
                <a:cs typeface="Calibri" panose="020F0502020204030204" pitchFamily="34" charset="0"/>
              </a:rPr>
              <a:t>hablado</a:t>
            </a:r>
            <a:r>
              <a:rPr lang="en-US" sz="3200" dirty="0">
                <a:cs typeface="Calibri" panose="020F0502020204030204" pitchFamily="34" charset="0"/>
              </a:rPr>
              <a:t>(s) </a:t>
            </a:r>
            <a:r>
              <a:rPr lang="en-US" sz="3200" dirty="0" err="1">
                <a:cs typeface="Calibri" panose="020F0502020204030204" pitchFamily="34" charset="0"/>
              </a:rPr>
              <a:t>en</a:t>
            </a:r>
            <a:r>
              <a:rPr lang="en-US" sz="3200" dirty="0">
                <a:cs typeface="Calibri" panose="020F0502020204030204" pitchFamily="34" charset="0"/>
              </a:rPr>
              <a:t> casa</a:t>
            </a:r>
          </a:p>
          <a:p>
            <a:pPr>
              <a:spcBef>
                <a:spcPts val="800"/>
              </a:spcBef>
              <a:buFont typeface="Wingdings" panose="05000000000000000000" pitchFamily="2" charset="2"/>
              <a:buChar char="§"/>
            </a:pPr>
            <a:r>
              <a:rPr lang="en-US" sz="3200" dirty="0">
                <a:cs typeface="Calibri" panose="020F0502020204030204" pitchFamily="34" charset="0"/>
              </a:rPr>
              <a:t>¿</a:t>
            </a:r>
            <a:r>
              <a:rPr lang="en-US" sz="3200" dirty="0" err="1">
                <a:cs typeface="Calibri" panose="020F0502020204030204" pitchFamily="34" charset="0"/>
              </a:rPr>
              <a:t>Qué</a:t>
            </a:r>
            <a:r>
              <a:rPr lang="en-US" sz="3200" dirty="0">
                <a:cs typeface="Calibri" panose="020F0502020204030204" pitchFamily="34" charset="0"/>
              </a:rPr>
              <a:t> le </a:t>
            </a:r>
            <a:r>
              <a:rPr lang="en-US" sz="3200" dirty="0" err="1">
                <a:cs typeface="Calibri" panose="020F0502020204030204" pitchFamily="34" charset="0"/>
              </a:rPr>
              <a:t>motivó</a:t>
            </a:r>
            <a:r>
              <a:rPr lang="en-US" sz="3200" dirty="0">
                <a:cs typeface="Calibri" panose="020F0502020204030204" pitchFamily="34" charset="0"/>
              </a:rPr>
              <a:t> para </a:t>
            </a:r>
            <a:r>
              <a:rPr lang="en-US" sz="3200" dirty="0" err="1">
                <a:cs typeface="Calibri" panose="020F0502020204030204" pitchFamily="34" charset="0"/>
              </a:rPr>
              <a:t>asistir</a:t>
            </a:r>
            <a:r>
              <a:rPr lang="en-US" sz="3200" dirty="0">
                <a:cs typeface="Calibri" panose="020F0502020204030204" pitchFamily="34" charset="0"/>
              </a:rPr>
              <a:t> </a:t>
            </a:r>
            <a:r>
              <a:rPr lang="en-US" sz="3200" dirty="0" err="1">
                <a:cs typeface="Calibri" panose="020F0502020204030204" pitchFamily="34" charset="0"/>
              </a:rPr>
              <a:t>aquí</a:t>
            </a:r>
            <a:r>
              <a:rPr lang="en-US" sz="3200" dirty="0">
                <a:cs typeface="Calibri" panose="020F0502020204030204" pitchFamily="34" charset="0"/>
              </a:rPr>
              <a:t> </a:t>
            </a:r>
            <a:r>
              <a:rPr lang="en-US" sz="3200" dirty="0" err="1">
                <a:cs typeface="Calibri" panose="020F0502020204030204" pitchFamily="34" charset="0"/>
              </a:rPr>
              <a:t>esta</a:t>
            </a:r>
            <a:r>
              <a:rPr lang="en-US" sz="3200" dirty="0">
                <a:cs typeface="Calibri" panose="020F0502020204030204" pitchFamily="34" charset="0"/>
              </a:rPr>
              <a:t> </a:t>
            </a:r>
            <a:r>
              <a:rPr lang="en-US" sz="3200" dirty="0" err="1">
                <a:cs typeface="Calibri" panose="020F0502020204030204" pitchFamily="34" charset="0"/>
              </a:rPr>
              <a:t>noche</a:t>
            </a:r>
            <a:r>
              <a:rPr lang="en-US" sz="3200" dirty="0">
                <a:cs typeface="Calibri" panose="020F0502020204030204" pitchFamily="34" charset="0"/>
              </a:rPr>
              <a:t>?</a:t>
            </a:r>
          </a:p>
        </p:txBody>
      </p:sp>
      <p:sp>
        <p:nvSpPr>
          <p:cNvPr id="5" name="TextBox 4"/>
          <p:cNvSpPr txBox="1"/>
          <p:nvPr/>
        </p:nvSpPr>
        <p:spPr>
          <a:xfrm>
            <a:off x="501041" y="642227"/>
            <a:ext cx="3021981" cy="646331"/>
          </a:xfrm>
          <a:prstGeom prst="rect">
            <a:avLst/>
          </a:prstGeom>
          <a:noFill/>
        </p:spPr>
        <p:txBody>
          <a:bodyPr wrap="none" rtlCol="0">
            <a:spAutoFit/>
          </a:bodyPr>
          <a:lstStyle/>
          <a:p>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Presentaciones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1" name="Group 10"/>
          <p:cNvGrpSpPr/>
          <p:nvPr/>
        </p:nvGrpSpPr>
        <p:grpSpPr>
          <a:xfrm>
            <a:off x="3664086" y="404431"/>
            <a:ext cx="1223626" cy="1369176"/>
            <a:chOff x="3048000" y="182451"/>
            <a:chExt cx="917719" cy="1026882"/>
          </a:xfrm>
        </p:grpSpPr>
        <p:pic>
          <p:nvPicPr>
            <p:cNvPr id="12" name="Picture 2"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40603" y="1047750"/>
              <a:ext cx="380152" cy="161583"/>
            </a:xfrm>
            <a:prstGeom prst="rect">
              <a:avLst/>
            </a:prstGeom>
            <a:noFill/>
          </p:spPr>
          <p:txBody>
            <a:bodyPr wrap="none" rtlCol="0">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C9B4D20E-C078-40E8-AC67-1D6CEFD6A7A0}"/>
              </a:ext>
            </a:extLst>
          </p:cNvPr>
          <p:cNvSpPr>
            <a:spLocks noGrp="1"/>
          </p:cNvSpPr>
          <p:nvPr>
            <p:ph type="sldNum" sz="quarter" idx="12"/>
          </p:nvPr>
        </p:nvSpPr>
        <p:spPr/>
        <p:txBody>
          <a:bodyPr/>
          <a:lstStyle/>
          <a:p>
            <a:fld id="{2274E9FA-37CF-4BA9-A9BB-09DC62AFE1DA}" type="slidenum">
              <a:rPr lang="en-US" smtClean="0"/>
              <a:t>3</a:t>
            </a:fld>
            <a:endParaRPr lang="en-US"/>
          </a:p>
        </p:txBody>
      </p:sp>
    </p:spTree>
    <p:extLst>
      <p:ext uri="{BB962C8B-B14F-4D97-AF65-F5344CB8AC3E}">
        <p14:creationId xmlns:p14="http://schemas.microsoft.com/office/powerpoint/2010/main" val="76831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CE8B4C-FC15-4FBB-B32F-8DC64487B94A}"/>
              </a:ext>
            </a:extLst>
          </p:cNvPr>
          <p:cNvSpPr/>
          <p:nvPr/>
        </p:nvSpPr>
        <p:spPr>
          <a:xfrm>
            <a:off x="702527" y="1459929"/>
            <a:ext cx="10940833" cy="1653273"/>
          </a:xfrm>
          <a:prstGeom prst="rect">
            <a:avLst/>
          </a:prstGeom>
        </p:spPr>
        <p:txBody>
          <a:bodyPr wrap="square">
            <a:spAutoFit/>
          </a:bodyPr>
          <a:lstStyle/>
          <a:p>
            <a:pPr lvl="2">
              <a:lnSpc>
                <a:spcPct val="107000"/>
              </a:lnSpc>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a:lnSpc>
                <a:spcPct val="107000"/>
              </a:lnSpc>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a:lnSpc>
                <a:spcPct val="107000"/>
              </a:lnSpc>
              <a:buSzPts val="1400"/>
            </a:pP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C9952745-DDF4-4EA1-9132-5C0C215743CA}"/>
              </a:ext>
            </a:extLst>
          </p:cNvPr>
          <p:cNvGrpSpPr/>
          <p:nvPr/>
        </p:nvGrpSpPr>
        <p:grpSpPr>
          <a:xfrm>
            <a:off x="123767" y="779220"/>
            <a:ext cx="10984346" cy="2062103"/>
            <a:chOff x="798162" y="5454445"/>
            <a:chExt cx="10984346" cy="2062103"/>
          </a:xfrm>
        </p:grpSpPr>
        <p:sp>
          <p:nvSpPr>
            <p:cNvPr id="12" name="TextBox 11">
              <a:extLst>
                <a:ext uri="{FF2B5EF4-FFF2-40B4-BE49-F238E27FC236}">
                  <a16:creationId xmlns:a16="http://schemas.microsoft.com/office/drawing/2014/main" id="{8E8EA899-8EEB-46E0-BAFF-8FBBF8BEC25C}"/>
                </a:ext>
              </a:extLst>
            </p:cNvPr>
            <p:cNvSpPr txBox="1"/>
            <p:nvPr/>
          </p:nvSpPr>
          <p:spPr>
            <a:xfrm>
              <a:off x="1634871" y="5454445"/>
              <a:ext cx="10147637" cy="2062103"/>
            </a:xfrm>
            <a:prstGeom prst="rect">
              <a:avLst/>
            </a:prstGeom>
            <a:noFill/>
          </p:spPr>
          <p:txBody>
            <a:bodyPr wrap="square" rtlCol="0">
              <a:spAutoFit/>
            </a:bodyPr>
            <a:lstStyle/>
            <a:p>
              <a:r>
                <a:rPr lang="es-ES" sz="3200" dirty="0">
                  <a:latin typeface="Calibri" panose="020F0502020204030204" pitchFamily="34" charset="0"/>
                  <a:ea typeface="Calibri" panose="020F0502020204030204" pitchFamily="34" charset="0"/>
                  <a:cs typeface="Times New Roman" panose="02020603050405020304" pitchFamily="18" charset="0"/>
                </a:rPr>
                <a:t>Si el aprendizaje del idioma no se continúa en la escuela intermedia, los beneficios desde K-5 finalmente se perderán. En otras palabras, ¡úsalo o piérdelo!</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ndParaRPr>
            </a:p>
          </p:txBody>
        </p:sp>
        <p:pic>
          <p:nvPicPr>
            <p:cNvPr id="13" name="Picture 12" descr="A picture containing ax&#10;&#10;Description automatically generated">
              <a:extLst>
                <a:ext uri="{FF2B5EF4-FFF2-40B4-BE49-F238E27FC236}">
                  <a16:creationId xmlns:a16="http://schemas.microsoft.com/office/drawing/2014/main" id="{A7EC237C-B8AA-4931-9BBC-57F23A20B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62" y="5536189"/>
              <a:ext cx="852345" cy="852345"/>
            </a:xfrm>
            <a:prstGeom prst="rect">
              <a:avLst/>
            </a:prstGeom>
          </p:spPr>
        </p:pic>
      </p:grpSp>
      <p:grpSp>
        <p:nvGrpSpPr>
          <p:cNvPr id="18" name="Group 17">
            <a:extLst>
              <a:ext uri="{FF2B5EF4-FFF2-40B4-BE49-F238E27FC236}">
                <a16:creationId xmlns:a16="http://schemas.microsoft.com/office/drawing/2014/main" id="{4ADEE736-C0DB-48A7-9C7F-F93910216ECF}"/>
              </a:ext>
            </a:extLst>
          </p:cNvPr>
          <p:cNvGrpSpPr/>
          <p:nvPr/>
        </p:nvGrpSpPr>
        <p:grpSpPr>
          <a:xfrm>
            <a:off x="123766" y="4197777"/>
            <a:ext cx="11888420" cy="3046988"/>
            <a:chOff x="775458" y="3779144"/>
            <a:chExt cx="10642655" cy="3046988"/>
          </a:xfrm>
        </p:grpSpPr>
        <p:pic>
          <p:nvPicPr>
            <p:cNvPr id="10" name="Picture 9" descr="A picture containing ax&#10;&#10;Description automatically generated">
              <a:extLst>
                <a:ext uri="{FF2B5EF4-FFF2-40B4-BE49-F238E27FC236}">
                  <a16:creationId xmlns:a16="http://schemas.microsoft.com/office/drawing/2014/main" id="{B486ECA7-1F87-4B0A-A984-BAEC26973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58" y="3779144"/>
              <a:ext cx="852345" cy="852345"/>
            </a:xfrm>
            <a:prstGeom prst="rect">
              <a:avLst/>
            </a:prstGeom>
          </p:spPr>
        </p:pic>
        <p:sp>
          <p:nvSpPr>
            <p:cNvPr id="15" name="TextBox 14">
              <a:extLst>
                <a:ext uri="{FF2B5EF4-FFF2-40B4-BE49-F238E27FC236}">
                  <a16:creationId xmlns:a16="http://schemas.microsoft.com/office/drawing/2014/main" id="{4A668B72-C164-4AE2-A7BD-EE99DC4779C0}"/>
                </a:ext>
              </a:extLst>
            </p:cNvPr>
            <p:cNvSpPr txBox="1"/>
            <p:nvPr/>
          </p:nvSpPr>
          <p:spPr>
            <a:xfrm>
              <a:off x="1556281" y="3779144"/>
              <a:ext cx="9861832" cy="3046988"/>
            </a:xfrm>
            <a:prstGeom prst="rect">
              <a:avLst/>
            </a:prstGeom>
            <a:noFill/>
          </p:spPr>
          <p:txBody>
            <a:bodyPr wrap="square" rtlCol="0">
              <a:spAutoFit/>
            </a:bodyPr>
            <a:lstStyle/>
            <a:p>
              <a:r>
                <a:rPr lang="es-ES" sz="3200" dirty="0">
                  <a:latin typeface="Calibri" panose="020F0502020204030204" pitchFamily="34" charset="0"/>
                  <a:ea typeface="Calibri" panose="020F0502020204030204" pitchFamily="34" charset="0"/>
                  <a:cs typeface="Times New Roman" panose="02020603050405020304" pitchFamily="18" charset="0"/>
                </a:rPr>
                <a:t>DLI durante la preparatoria es la mejor forma de que los estudiantes con lengua materna español alcancen altos niveles de dominio en inglés, al mismo tiempo con dominio en lenguaje académico y una firme lectoescritura en ambos idiomas.</a:t>
              </a:r>
              <a:endParaRPr lang="en-US" sz="3200" dirty="0"/>
            </a:p>
            <a:p>
              <a:endParaRPr lang="en-US" sz="3200" dirty="0">
                <a:latin typeface="Calibri" panose="020F0502020204030204" pitchFamily="34" charset="0"/>
              </a:endParaRPr>
            </a:p>
          </p:txBody>
        </p:sp>
      </p:grpSp>
      <p:grpSp>
        <p:nvGrpSpPr>
          <p:cNvPr id="17" name="Group 16">
            <a:extLst>
              <a:ext uri="{FF2B5EF4-FFF2-40B4-BE49-F238E27FC236}">
                <a16:creationId xmlns:a16="http://schemas.microsoft.com/office/drawing/2014/main" id="{35D7F9E1-4989-4443-A2AD-E6D59E26726C}"/>
              </a:ext>
            </a:extLst>
          </p:cNvPr>
          <p:cNvGrpSpPr/>
          <p:nvPr/>
        </p:nvGrpSpPr>
        <p:grpSpPr>
          <a:xfrm>
            <a:off x="123767" y="2464086"/>
            <a:ext cx="11171374" cy="1696209"/>
            <a:chOff x="914607" y="2620860"/>
            <a:chExt cx="11171374" cy="1696209"/>
          </a:xfrm>
        </p:grpSpPr>
        <p:pic>
          <p:nvPicPr>
            <p:cNvPr id="9" name="Picture 8" descr="A picture containing ax&#10;&#10;Description automatically generated">
              <a:extLst>
                <a:ext uri="{FF2B5EF4-FFF2-40B4-BE49-F238E27FC236}">
                  <a16:creationId xmlns:a16="http://schemas.microsoft.com/office/drawing/2014/main" id="{D6195679-2524-44D5-853D-B3F5942D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07" y="2620860"/>
              <a:ext cx="852345" cy="852345"/>
            </a:xfrm>
            <a:prstGeom prst="rect">
              <a:avLst/>
            </a:prstGeom>
          </p:spPr>
        </p:pic>
        <p:sp>
          <p:nvSpPr>
            <p:cNvPr id="16" name="TextBox 15">
              <a:extLst>
                <a:ext uri="{FF2B5EF4-FFF2-40B4-BE49-F238E27FC236}">
                  <a16:creationId xmlns:a16="http://schemas.microsoft.com/office/drawing/2014/main" id="{EE085246-A3C7-4F2F-9E31-A15A0F01DB17}"/>
                </a:ext>
              </a:extLst>
            </p:cNvPr>
            <p:cNvSpPr txBox="1"/>
            <p:nvPr/>
          </p:nvSpPr>
          <p:spPr>
            <a:xfrm>
              <a:off x="1786827" y="2667900"/>
              <a:ext cx="10299154" cy="1649169"/>
            </a:xfrm>
            <a:prstGeom prst="rect">
              <a:avLst/>
            </a:prstGeom>
            <a:noFill/>
          </p:spPr>
          <p:txBody>
            <a:bodyPr wrap="square" rtlCol="0">
              <a:spAutoFit/>
            </a:bodyPr>
            <a:lstStyle/>
            <a:p>
              <a:pPr marR="0" lvl="0">
                <a:lnSpc>
                  <a:spcPct val="107000"/>
                </a:lnSpc>
                <a:spcBef>
                  <a:spcPts val="0"/>
                </a:spcBef>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DLI durante la preparatoria es la mejor forma para que los estudiantes con lengua materna inglés alcancen altos niveles de dominio en español.</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a:extLst>
              <a:ext uri="{FF2B5EF4-FFF2-40B4-BE49-F238E27FC236}">
                <a16:creationId xmlns:a16="http://schemas.microsoft.com/office/drawing/2014/main" id="{FF44633C-500A-46A9-9D68-A8E5B32DE768}"/>
              </a:ext>
            </a:extLst>
          </p:cNvPr>
          <p:cNvSpPr/>
          <p:nvPr/>
        </p:nvSpPr>
        <p:spPr>
          <a:xfrm>
            <a:off x="2567940" y="5215675"/>
            <a:ext cx="6096000" cy="375167"/>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BF279484-78BA-4C44-B3DD-809CDE1E3109}"/>
              </a:ext>
            </a:extLst>
          </p:cNvPr>
          <p:cNvSpPr txBox="1"/>
          <p:nvPr/>
        </p:nvSpPr>
        <p:spPr>
          <a:xfrm>
            <a:off x="138301" y="110832"/>
            <a:ext cx="2429639" cy="1077218"/>
          </a:xfrm>
          <a:prstGeom prst="rect">
            <a:avLst/>
          </a:prstGeom>
          <a:noFill/>
        </p:spPr>
        <p:txBody>
          <a:bodyPr wrap="none" rtlCol="0">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EN RESUMEN</a:t>
            </a:r>
          </a:p>
          <a:p>
            <a:endParaRPr lang="en-US" sz="32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42692A1E-FECD-4084-8DBE-430881F38B5B}"/>
              </a:ext>
            </a:extLst>
          </p:cNvPr>
          <p:cNvSpPr>
            <a:spLocks noGrp="1"/>
          </p:cNvSpPr>
          <p:nvPr>
            <p:ph type="sldNum" sz="quarter" idx="12"/>
          </p:nvPr>
        </p:nvSpPr>
        <p:spPr/>
        <p:txBody>
          <a:bodyPr/>
          <a:lstStyle/>
          <a:p>
            <a:fld id="{2274E9FA-37CF-4BA9-A9BB-09DC62AFE1DA}" type="slidenum">
              <a:rPr lang="en-US" smtClean="0"/>
              <a:t>30</a:t>
            </a:fld>
            <a:endParaRPr lang="en-US"/>
          </a:p>
        </p:txBody>
      </p:sp>
    </p:spTree>
    <p:extLst>
      <p:ext uri="{BB962C8B-B14F-4D97-AF65-F5344CB8AC3E}">
        <p14:creationId xmlns:p14="http://schemas.microsoft.com/office/powerpoint/2010/main" val="4936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30396C-1A53-48D6-B6F1-6DA0538CF5A0}"/>
              </a:ext>
            </a:extLst>
          </p:cNvPr>
          <p:cNvSpPr/>
          <p:nvPr/>
        </p:nvSpPr>
        <p:spPr>
          <a:xfrm>
            <a:off x="1107440" y="1148991"/>
            <a:ext cx="10373360" cy="3541739"/>
          </a:xfrm>
          <a:prstGeom prst="rect">
            <a:avLst/>
          </a:prstGeom>
        </p:spPr>
        <p:txBody>
          <a:bodyPr wrap="square">
            <a:spAutoFit/>
          </a:bodyPr>
          <a:lstStyle/>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800"/>
              </a:spcAft>
              <a:buSzPts val="1400"/>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F22559B-E967-4F05-A0C1-5B7B6D04EB18}"/>
              </a:ext>
            </a:extLst>
          </p:cNvPr>
          <p:cNvGrpSpPr/>
          <p:nvPr/>
        </p:nvGrpSpPr>
        <p:grpSpPr>
          <a:xfrm>
            <a:off x="95000" y="548626"/>
            <a:ext cx="10989560" cy="1476103"/>
            <a:chOff x="836680" y="1186937"/>
            <a:chExt cx="10989560" cy="1476103"/>
          </a:xfrm>
        </p:grpSpPr>
        <p:pic>
          <p:nvPicPr>
            <p:cNvPr id="3" name="Picture 2" descr="A picture containing ax&#10;&#10;Description automatically generated">
              <a:extLst>
                <a:ext uri="{FF2B5EF4-FFF2-40B4-BE49-F238E27FC236}">
                  <a16:creationId xmlns:a16="http://schemas.microsoft.com/office/drawing/2014/main" id="{F9690EEC-9052-40ED-B4C9-1E0CAC3E9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80" y="1186937"/>
              <a:ext cx="852345" cy="852345"/>
            </a:xfrm>
            <a:prstGeom prst="rect">
              <a:avLst/>
            </a:prstGeom>
          </p:spPr>
        </p:pic>
        <p:sp>
          <p:nvSpPr>
            <p:cNvPr id="6" name="TextBox 5">
              <a:extLst>
                <a:ext uri="{FF2B5EF4-FFF2-40B4-BE49-F238E27FC236}">
                  <a16:creationId xmlns:a16="http://schemas.microsoft.com/office/drawing/2014/main" id="{13C1E0E6-6658-42CF-AD73-AFB9CCD94F96}"/>
                </a:ext>
              </a:extLst>
            </p:cNvPr>
            <p:cNvSpPr txBox="1"/>
            <p:nvPr/>
          </p:nvSpPr>
          <p:spPr>
            <a:xfrm>
              <a:off x="1689025" y="1278045"/>
              <a:ext cx="10137215" cy="1384995"/>
            </a:xfrm>
            <a:prstGeom prst="rect">
              <a:avLst/>
            </a:prstGeom>
            <a:noFill/>
          </p:spPr>
          <p:txBody>
            <a:bodyPr wrap="square" rtlCol="0">
              <a:spAutoFit/>
            </a:bodyPr>
            <a:lstStyle/>
            <a:p>
              <a:pPr lvl="0"/>
              <a:r>
                <a:rPr lang="es-ES" sz="2800" dirty="0">
                  <a:latin typeface="Calibri" panose="020F0502020204030204" pitchFamily="34" charset="0"/>
                </a:rPr>
                <a:t>DLI durante la preparatoria ayuda a que los estudiantes con lengua materna español conserven su idioma y su herencia cultural.</a:t>
              </a:r>
              <a:endParaRPr lang="en-US" sz="2800" dirty="0">
                <a:latin typeface="Calibri" panose="020F0502020204030204" pitchFamily="34" charset="0"/>
              </a:endParaRPr>
            </a:p>
            <a:p>
              <a:endParaRPr lang="en-US" sz="2800" dirty="0">
                <a:latin typeface="Calibri" panose="020F0502020204030204" pitchFamily="34" charset="0"/>
              </a:endParaRPr>
            </a:p>
          </p:txBody>
        </p:sp>
      </p:grpSp>
      <p:grpSp>
        <p:nvGrpSpPr>
          <p:cNvPr id="9" name="Group 8">
            <a:extLst>
              <a:ext uri="{FF2B5EF4-FFF2-40B4-BE49-F238E27FC236}">
                <a16:creationId xmlns:a16="http://schemas.microsoft.com/office/drawing/2014/main" id="{E7CD258C-FB8B-4613-A799-DEC6E9321FA2}"/>
              </a:ext>
            </a:extLst>
          </p:cNvPr>
          <p:cNvGrpSpPr/>
          <p:nvPr/>
        </p:nvGrpSpPr>
        <p:grpSpPr>
          <a:xfrm>
            <a:off x="95000" y="1738244"/>
            <a:ext cx="12001999" cy="1913906"/>
            <a:chOff x="836680" y="2339520"/>
            <a:chExt cx="12001999" cy="1913906"/>
          </a:xfrm>
        </p:grpSpPr>
        <p:pic>
          <p:nvPicPr>
            <p:cNvPr id="4" name="Picture 3" descr="A picture containing ax&#10;&#10;Description automatically generated">
              <a:extLst>
                <a:ext uri="{FF2B5EF4-FFF2-40B4-BE49-F238E27FC236}">
                  <a16:creationId xmlns:a16="http://schemas.microsoft.com/office/drawing/2014/main" id="{89A8A2B7-E996-4302-8AFB-60060BB53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80" y="2339520"/>
              <a:ext cx="852345" cy="852345"/>
            </a:xfrm>
            <a:prstGeom prst="rect">
              <a:avLst/>
            </a:prstGeom>
          </p:spPr>
        </p:pic>
        <p:sp>
          <p:nvSpPr>
            <p:cNvPr id="8" name="TextBox 7">
              <a:extLst>
                <a:ext uri="{FF2B5EF4-FFF2-40B4-BE49-F238E27FC236}">
                  <a16:creationId xmlns:a16="http://schemas.microsoft.com/office/drawing/2014/main" id="{A30E883D-9007-4B85-90CE-76F254EBB94C}"/>
                </a:ext>
              </a:extLst>
            </p:cNvPr>
            <p:cNvSpPr txBox="1"/>
            <p:nvPr/>
          </p:nvSpPr>
          <p:spPr>
            <a:xfrm>
              <a:off x="1689024" y="2437544"/>
              <a:ext cx="11149655" cy="1815882"/>
            </a:xfrm>
            <a:prstGeom prst="rect">
              <a:avLst/>
            </a:prstGeom>
            <a:noFill/>
          </p:spPr>
          <p:txBody>
            <a:bodyPr wrap="square" rtlCol="0">
              <a:spAutoFit/>
            </a:bodyPr>
            <a:lstStyle/>
            <a:p>
              <a:pPr lvl="0"/>
              <a:r>
                <a:rPr lang="es-ES" sz="2800" dirty="0">
                  <a:latin typeface="Calibri" panose="020F0502020204030204" pitchFamily="34" charset="0"/>
                </a:rPr>
                <a:t>Llevar matemáticas y ciencias en español no pone a los estudiantes en desventaja más adelante. Al contrario, los estudiantes DLI generalmente obtienen similares o mejores resultados en las pruebas estandarizadas que los estudiantes que no están en el programa DLI.</a:t>
              </a:r>
              <a:endParaRPr lang="en-US" sz="2800" dirty="0">
                <a:latin typeface="Calibri" panose="020F0502020204030204" pitchFamily="34" charset="0"/>
              </a:endParaRPr>
            </a:p>
          </p:txBody>
        </p:sp>
      </p:grpSp>
      <p:sp>
        <p:nvSpPr>
          <p:cNvPr id="5" name="Slide Number Placeholder 4">
            <a:extLst>
              <a:ext uri="{FF2B5EF4-FFF2-40B4-BE49-F238E27FC236}">
                <a16:creationId xmlns:a16="http://schemas.microsoft.com/office/drawing/2014/main" id="{559D40B0-1CC3-4DA5-9F79-7ED16A8BD2A7}"/>
              </a:ext>
            </a:extLst>
          </p:cNvPr>
          <p:cNvSpPr>
            <a:spLocks noGrp="1"/>
          </p:cNvSpPr>
          <p:nvPr>
            <p:ph type="sldNum" sz="quarter" idx="12"/>
          </p:nvPr>
        </p:nvSpPr>
        <p:spPr/>
        <p:txBody>
          <a:bodyPr/>
          <a:lstStyle/>
          <a:p>
            <a:fld id="{2274E9FA-37CF-4BA9-A9BB-09DC62AFE1DA}" type="slidenum">
              <a:rPr lang="en-US" smtClean="0"/>
              <a:t>31</a:t>
            </a:fld>
            <a:endParaRPr lang="en-US"/>
          </a:p>
        </p:txBody>
      </p:sp>
    </p:spTree>
    <p:extLst>
      <p:ext uri="{BB962C8B-B14F-4D97-AF65-F5344CB8AC3E}">
        <p14:creationId xmlns:p14="http://schemas.microsoft.com/office/powerpoint/2010/main" val="9940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63AB0-C489-4E04-87CD-93D426594CF0}"/>
              </a:ext>
            </a:extLst>
          </p:cNvPr>
          <p:cNvPicPr>
            <a:picLocks noChangeAspect="1"/>
          </p:cNvPicPr>
          <p:nvPr/>
        </p:nvPicPr>
        <p:blipFill>
          <a:blip r:embed="rId3"/>
          <a:stretch>
            <a:fillRect/>
          </a:stretch>
        </p:blipFill>
        <p:spPr>
          <a:xfrm>
            <a:off x="3799081" y="1699803"/>
            <a:ext cx="4200525" cy="2619375"/>
          </a:xfrm>
          <a:prstGeom prst="rect">
            <a:avLst/>
          </a:prstGeom>
          <a:ln w="38100">
            <a:noFill/>
          </a:ln>
        </p:spPr>
      </p:pic>
      <p:sp>
        <p:nvSpPr>
          <p:cNvPr id="2" name="Slide Number Placeholder 1">
            <a:extLst>
              <a:ext uri="{FF2B5EF4-FFF2-40B4-BE49-F238E27FC236}">
                <a16:creationId xmlns:a16="http://schemas.microsoft.com/office/drawing/2014/main" id="{9EA5F81D-F504-40A5-871D-074BCC9FAD6E}"/>
              </a:ext>
            </a:extLst>
          </p:cNvPr>
          <p:cNvSpPr>
            <a:spLocks noGrp="1"/>
          </p:cNvSpPr>
          <p:nvPr>
            <p:ph type="sldNum" sz="quarter" idx="12"/>
          </p:nvPr>
        </p:nvSpPr>
        <p:spPr/>
        <p:txBody>
          <a:bodyPr/>
          <a:lstStyle/>
          <a:p>
            <a:fld id="{2274E9FA-37CF-4BA9-A9BB-09DC62AFE1DA}" type="slidenum">
              <a:rPr lang="en-US" smtClean="0"/>
              <a:t>32</a:t>
            </a:fld>
            <a:endParaRPr lang="en-US"/>
          </a:p>
        </p:txBody>
      </p:sp>
    </p:spTree>
    <p:extLst>
      <p:ext uri="{BB962C8B-B14F-4D97-AF65-F5344CB8AC3E}">
        <p14:creationId xmlns:p14="http://schemas.microsoft.com/office/powerpoint/2010/main" val="413913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idx="4294967295"/>
          </p:nvPr>
        </p:nvSpPr>
        <p:spPr>
          <a:xfrm>
            <a:off x="1356419" y="2560202"/>
            <a:ext cx="6130925" cy="3408363"/>
          </a:xfrm>
        </p:spPr>
        <p:txBody>
          <a:bodyPr>
            <a:normAutofit/>
          </a:bodyPr>
          <a:lstStyle/>
          <a:p>
            <a:pPr marL="0" indent="0">
              <a:buNone/>
            </a:pPr>
            <a:r>
              <a:rPr lang="es-ES_tradnl" sz="3200" dirty="0"/>
              <a:t>Por favor, contesten el breve cuestionario que nos permitirá conocer lo que aprendieron en este taller y cómo podemos mejorarlo</a:t>
            </a:r>
            <a:r>
              <a:rPr lang="en-US" sz="3200" dirty="0"/>
              <a:t>.</a:t>
            </a:r>
          </a:p>
        </p:txBody>
      </p:sp>
      <p:sp>
        <p:nvSpPr>
          <p:cNvPr id="15" name="TextBox 14"/>
          <p:cNvSpPr txBox="1"/>
          <p:nvPr/>
        </p:nvSpPr>
        <p:spPr>
          <a:xfrm>
            <a:off x="2961588" y="6460563"/>
            <a:ext cx="713942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788" y="6364486"/>
            <a:ext cx="685800" cy="482600"/>
          </a:xfrm>
          <a:prstGeom prst="rect">
            <a:avLst/>
          </a:prstGeom>
        </p:spPr>
      </p:pic>
      <p:sp>
        <p:nvSpPr>
          <p:cNvPr id="3" name="Rectangle 2">
            <a:extLst>
              <a:ext uri="{FF2B5EF4-FFF2-40B4-BE49-F238E27FC236}">
                <a16:creationId xmlns:a16="http://schemas.microsoft.com/office/drawing/2014/main" id="{C26D32ED-36D9-41C7-B618-3BF94D53EAF8}"/>
              </a:ext>
            </a:extLst>
          </p:cNvPr>
          <p:cNvSpPr/>
          <p:nvPr/>
        </p:nvSpPr>
        <p:spPr>
          <a:xfrm>
            <a:off x="1665970" y="917740"/>
            <a:ext cx="8658912" cy="1077218"/>
          </a:xfrm>
          <a:prstGeom prst="rect">
            <a:avLst/>
          </a:prstGeom>
        </p:spPr>
        <p:txBody>
          <a:bodyPr wrap="square">
            <a:spAutoFit/>
          </a:bodyPr>
          <a:lstStyle/>
          <a:p>
            <a:pPr algn="ctr"/>
            <a:r>
              <a:rPr lang="es-MX"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C264BAD-7BFE-4B15-8A01-38366EA84FA6}"/>
              </a:ext>
            </a:extLst>
          </p:cNvPr>
          <p:cNvPicPr>
            <a:picLocks noChangeAspect="1"/>
          </p:cNvPicPr>
          <p:nvPr/>
        </p:nvPicPr>
        <p:blipFill>
          <a:blip r:embed="rId4"/>
          <a:stretch>
            <a:fillRect/>
          </a:stretch>
        </p:blipFill>
        <p:spPr>
          <a:xfrm>
            <a:off x="7770119" y="2723379"/>
            <a:ext cx="2514729" cy="1651085"/>
          </a:xfrm>
          <a:prstGeom prst="rect">
            <a:avLst/>
          </a:prstGeom>
          <a:ln>
            <a:noFill/>
          </a:ln>
        </p:spPr>
      </p:pic>
      <p:sp>
        <p:nvSpPr>
          <p:cNvPr id="2" name="Slide Number Placeholder 1">
            <a:extLst>
              <a:ext uri="{FF2B5EF4-FFF2-40B4-BE49-F238E27FC236}">
                <a16:creationId xmlns:a16="http://schemas.microsoft.com/office/drawing/2014/main" id="{8CB78286-54B9-4C5D-AC30-E0C9A2B84BBB}"/>
              </a:ext>
            </a:extLst>
          </p:cNvPr>
          <p:cNvSpPr>
            <a:spLocks noGrp="1"/>
          </p:cNvSpPr>
          <p:nvPr>
            <p:ph type="sldNum" sz="quarter" idx="12"/>
          </p:nvPr>
        </p:nvSpPr>
        <p:spPr/>
        <p:txBody>
          <a:bodyPr/>
          <a:lstStyle/>
          <a:p>
            <a:fld id="{2274E9FA-37CF-4BA9-A9BB-09DC62AFE1DA}" type="slidenum">
              <a:rPr lang="en-US" smtClean="0"/>
              <a:t>33</a:t>
            </a:fld>
            <a:endParaRPr lang="en-US"/>
          </a:p>
        </p:txBody>
      </p:sp>
    </p:spTree>
    <p:extLst>
      <p:ext uri="{BB962C8B-B14F-4D97-AF65-F5344CB8AC3E}">
        <p14:creationId xmlns:p14="http://schemas.microsoft.com/office/powerpoint/2010/main" val="3514019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DA6-ED3B-BE4C-9416-08B842A8E425}"/>
              </a:ext>
            </a:extLst>
          </p:cNvPr>
          <p:cNvSpPr>
            <a:spLocks noGrp="1"/>
          </p:cNvSpPr>
          <p:nvPr>
            <p:ph type="title" idx="4294967295"/>
          </p:nvPr>
        </p:nvSpPr>
        <p:spPr>
          <a:xfrm>
            <a:off x="0" y="0"/>
            <a:ext cx="10515600" cy="981075"/>
          </a:xfrm>
        </p:spPr>
        <p:txBody>
          <a:bodyPr>
            <a:normAutofit/>
          </a:bodyPr>
          <a:lstStyle/>
          <a:p>
            <a:r>
              <a:rPr lang="en-US" sz="3200" dirty="0">
                <a:effectLst>
                  <a:outerShdw blurRad="38100" dist="38100" dir="2700000" algn="tl">
                    <a:srgbClr val="000000">
                      <a:alpha val="43137"/>
                    </a:srgbClr>
                  </a:outerShdw>
                </a:effectLst>
                <a:latin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rPr>
              <a:t>Referencias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579438" y="1290638"/>
            <a:ext cx="11612562" cy="5146675"/>
          </a:xfrm>
        </p:spPr>
        <p:txBody>
          <a:bodyPr>
            <a:noAutofit/>
          </a:bodyPr>
          <a:lstStyle/>
          <a:p>
            <a:r>
              <a:rPr lang="en-US" sz="2000" dirty="0">
                <a:solidFill>
                  <a:schemeClr val="tx1"/>
                </a:solidFill>
              </a:rPr>
              <a:t>American Academy of Arts and Sciences. (2016). </a:t>
            </a:r>
            <a:r>
              <a:rPr lang="en-US" sz="2000" i="1" dirty="0">
                <a:solidFill>
                  <a:schemeClr val="tx1"/>
                </a:solidFill>
              </a:rPr>
              <a:t>The state of languages in the U.S.: A statistical portrait. </a:t>
            </a:r>
            <a:r>
              <a:rPr lang="en-US" sz="2000" dirty="0">
                <a:solidFill>
                  <a:schemeClr val="tx1"/>
                </a:solidFill>
              </a:rPr>
              <a:t>Cambridge, MA: Author.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https://www.amacad.org/content/publications/publication.aspx?d=22429</a:t>
            </a:r>
            <a:r>
              <a:rPr lang="en-US" sz="2000" dirty="0">
                <a:solidFill>
                  <a:schemeClr val="tx1"/>
                </a:solidFill>
              </a:rPr>
              <a:t>. </a:t>
            </a:r>
          </a:p>
          <a:p>
            <a:r>
              <a:rPr lang="en-US" sz="2000" dirty="0">
                <a:solidFill>
                  <a:schemeClr val="tx1"/>
                </a:solidFill>
              </a:rPr>
              <a:t>American Council on the Teaching of Foreign Languages (ACTFL). (2017). </a:t>
            </a:r>
            <a:r>
              <a:rPr lang="en-US" sz="2000" i="1" dirty="0">
                <a:solidFill>
                  <a:schemeClr val="tx1"/>
                </a:solidFill>
              </a:rPr>
              <a:t>ACTFL-NCSSFL Can-Do Statements. </a:t>
            </a:r>
            <a:r>
              <a:rPr lang="en-US" sz="2000" dirty="0">
                <a:solidFill>
                  <a:schemeClr val="tx1"/>
                </a:solidFill>
              </a:rPr>
              <a:t>Alexandria, VA: Author. Retrieved from: </a:t>
            </a:r>
            <a:r>
              <a:rPr lang="en-US" sz="2000" dirty="0">
                <a:solidFill>
                  <a:schemeClr val="tx1"/>
                </a:solidFill>
                <a:hlinkClick r:id="rId4">
                  <a:extLst>
                    <a:ext uri="{A12FA001-AC4F-418D-AE19-62706E023703}">
                      <ahyp:hlinkClr xmlns:ahyp="http://schemas.microsoft.com/office/drawing/2018/hyperlinkcolor" val="tx"/>
                    </a:ext>
                  </a:extLst>
                </a:hlinkClick>
              </a:rPr>
              <a:t>https://www.actfl.org/resources/ncssfl-actfl-can-do-statements</a:t>
            </a:r>
            <a:r>
              <a:rPr lang="en-US" sz="2000" dirty="0">
                <a:solidFill>
                  <a:schemeClr val="tx1"/>
                </a:solidFill>
              </a:rPr>
              <a:t>.</a:t>
            </a:r>
          </a:p>
          <a:p>
            <a:r>
              <a:rPr lang="en-US" sz="2000" dirty="0">
                <a:solidFill>
                  <a:schemeClr val="tx1"/>
                </a:solidFill>
              </a:rPr>
              <a:t>Center for Advanced Second Language Studies (CASLS). (2013). </a:t>
            </a:r>
            <a:r>
              <a:rPr lang="en-US" sz="2000" i="1" dirty="0">
                <a:solidFill>
                  <a:schemeClr val="tx1"/>
                </a:solidFill>
              </a:rPr>
              <a:t>What levels of proficiency do immersion students achieve? </a:t>
            </a:r>
            <a:r>
              <a:rPr lang="en-US" sz="2000" dirty="0">
                <a:solidFill>
                  <a:schemeClr val="tx1"/>
                </a:solidFill>
              </a:rPr>
              <a:t>Eugene, OR: Author. Retrieved from: </a:t>
            </a:r>
            <a:r>
              <a:rPr lang="en-US" altLang="en-US" sz="2000" dirty="0">
                <a:solidFill>
                  <a:schemeClr val="tx1"/>
                </a:solidFill>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https://casls.uoregon.edu/wp-content/uploads/pdfs/tenquestions/TBQImmersionStudentProficiencyRevised.pdf</a:t>
            </a:r>
            <a:r>
              <a:rPr lang="en-US" sz="2000" dirty="0">
                <a:solidFill>
                  <a:schemeClr val="tx1"/>
                </a:solidFill>
              </a:rPr>
              <a:t> </a:t>
            </a:r>
          </a:p>
          <a:p>
            <a:r>
              <a:rPr lang="en-US" dirty="0">
                <a:solidFill>
                  <a:schemeClr val="tx1"/>
                </a:solidFill>
              </a:rPr>
              <a:t>Lazar, M. (2019). </a:t>
            </a:r>
            <a:r>
              <a:rPr lang="en-US" i="1" dirty="0">
                <a:solidFill>
                  <a:schemeClr val="tx1"/>
                </a:solidFill>
              </a:rPr>
              <a:t>Why immersion is important in Middle school? </a:t>
            </a:r>
            <a:r>
              <a:rPr lang="en-US" dirty="0">
                <a:solidFill>
                  <a:schemeClr val="tx1"/>
                </a:solidFill>
              </a:rPr>
              <a:t>Retrieved from </a:t>
            </a:r>
            <a:r>
              <a:rPr lang="en-US" dirty="0">
                <a:solidFill>
                  <a:schemeClr val="tx1"/>
                </a:solidFill>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https://medium.com/@mehdilazar/why-immersion-is-important-in-middle-school-f73a77390ab5</a:t>
            </a:r>
            <a:endParaRPr lang="en-US" dirty="0">
              <a:solidFill>
                <a:schemeClr val="tx1"/>
              </a:solidFill>
              <a:ea typeface="Calibri" panose="020F0502020204030204" pitchFamily="34" charset="0"/>
              <a:cs typeface="Calibri" panose="020F0502020204030204" pitchFamily="34" charset="0"/>
            </a:endParaRPr>
          </a:p>
          <a:p>
            <a:r>
              <a:rPr lang="en-US" dirty="0" err="1">
                <a:solidFill>
                  <a:schemeClr val="tx1"/>
                </a:solidFill>
                <a:cs typeface="Calibri" panose="020F0502020204030204" pitchFamily="34" charset="0"/>
              </a:rPr>
              <a:t>Montone</a:t>
            </a:r>
            <a:r>
              <a:rPr lang="en-US" dirty="0">
                <a:solidFill>
                  <a:schemeClr val="tx1"/>
                </a:solidFill>
                <a:cs typeface="Calibri" panose="020F0502020204030204" pitchFamily="34" charset="0"/>
              </a:rPr>
              <a:t>, C. L., &amp; Loeb, M. I. (2003). Implementing two-way immersion programs in secondary schools. </a:t>
            </a:r>
            <a:r>
              <a:rPr lang="en-US" i="1" dirty="0">
                <a:solidFill>
                  <a:schemeClr val="tx1"/>
                </a:solidFill>
                <a:cs typeface="Calibri" panose="020F0502020204030204" pitchFamily="34" charset="0"/>
              </a:rPr>
              <a:t>ACIE Newsletter, 6</a:t>
            </a:r>
            <a:r>
              <a:rPr lang="en-US" dirty="0">
                <a:solidFill>
                  <a:schemeClr val="tx1"/>
                </a:solidFill>
                <a:cs typeface="Calibri" panose="020F0502020204030204" pitchFamily="34" charset="0"/>
              </a:rPr>
              <a:t>(3), 1–8. Retrieved from: </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https://carla.umn.edu/immersion/acie/vol6/bridge-6(3).pdf</a:t>
            </a:r>
            <a:endPar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1"/>
                </a:solidFill>
              </a:rPr>
              <a:t>School Learning Support Program. (2010). </a:t>
            </a:r>
            <a:r>
              <a:rPr lang="en-US" i="1" dirty="0">
                <a:solidFill>
                  <a:schemeClr val="tx1"/>
                </a:solidFill>
              </a:rPr>
              <a:t>Positively engaging parents. </a:t>
            </a:r>
            <a:r>
              <a:rPr lang="en-US" dirty="0">
                <a:solidFill>
                  <a:schemeClr val="tx1"/>
                </a:solidFill>
              </a:rPr>
              <a:t>Retrieved from: </a:t>
            </a:r>
            <a:r>
              <a:rPr lang="en-US" u="sng" dirty="0">
                <a:solidFill>
                  <a:schemeClr val="tx1"/>
                </a:solidFill>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https://teachingmattersamy.weebly.com/uploads/1/3/9/9/13999466/positively_engaging_parents.pdf</a:t>
            </a:r>
            <a:endParaRPr lang="en-US" u="sng" dirty="0">
              <a:solidFill>
                <a:schemeClr val="tx1"/>
              </a:solidFill>
              <a:ea typeface="Calibri" panose="020F0502020204030204" pitchFamily="34" charset="0"/>
              <a:cs typeface="Calibri" panose="020F0502020204030204" pitchFamily="34" charset="0"/>
            </a:endParaRPr>
          </a:p>
          <a:p>
            <a:endParaRPr lang="en-US" dirty="0">
              <a:solidFill>
                <a:schemeClr val="tx1"/>
              </a:solidFill>
            </a:endParaRPr>
          </a:p>
          <a:p>
            <a:endParaRPr lang="en-US" sz="2000" dirty="0">
              <a:solidFill>
                <a:srgbClr val="002060"/>
              </a:solidFill>
            </a:endParaRPr>
          </a:p>
          <a:p>
            <a:endParaRPr lang="en-US" sz="2000" dirty="0">
              <a:solidFill>
                <a:srgbClr val="002060"/>
              </a:solidFill>
            </a:endParaRPr>
          </a:p>
        </p:txBody>
      </p:sp>
      <p:sp>
        <p:nvSpPr>
          <p:cNvPr id="4" name="Slide Number Placeholder 3">
            <a:extLst>
              <a:ext uri="{FF2B5EF4-FFF2-40B4-BE49-F238E27FC236}">
                <a16:creationId xmlns:a16="http://schemas.microsoft.com/office/drawing/2014/main" id="{C470AED6-AE34-4954-BF86-75FFB370BA19}"/>
              </a:ext>
            </a:extLst>
          </p:cNvPr>
          <p:cNvSpPr>
            <a:spLocks noGrp="1"/>
          </p:cNvSpPr>
          <p:nvPr>
            <p:ph type="sldNum" sz="quarter" idx="12"/>
          </p:nvPr>
        </p:nvSpPr>
        <p:spPr/>
        <p:txBody>
          <a:bodyPr/>
          <a:lstStyle/>
          <a:p>
            <a:fld id="{2274E9FA-37CF-4BA9-A9BB-09DC62AFE1DA}" type="slidenum">
              <a:rPr lang="en-US" smtClean="0"/>
              <a:t>34</a:t>
            </a:fld>
            <a:endParaRPr lang="en-US"/>
          </a:p>
        </p:txBody>
      </p:sp>
    </p:spTree>
    <p:extLst>
      <p:ext uri="{BB962C8B-B14F-4D97-AF65-F5344CB8AC3E}">
        <p14:creationId xmlns:p14="http://schemas.microsoft.com/office/powerpoint/2010/main" val="2279002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DA6-ED3B-BE4C-9416-08B842A8E425}"/>
              </a:ext>
            </a:extLst>
          </p:cNvPr>
          <p:cNvSpPr>
            <a:spLocks noGrp="1"/>
          </p:cNvSpPr>
          <p:nvPr>
            <p:ph type="title"/>
          </p:nvPr>
        </p:nvSpPr>
        <p:spPr>
          <a:xfrm>
            <a:off x="439616" y="0"/>
            <a:ext cx="10515600" cy="981075"/>
          </a:xfrm>
        </p:spPr>
        <p:txBody>
          <a:bodyPr>
            <a:normAutofit/>
          </a:bodyPr>
          <a:lstStyle/>
          <a:p>
            <a:r>
              <a:rPr lang="en-US" sz="3200" dirty="0" err="1">
                <a:effectLst>
                  <a:outerShdw blurRad="38100" dist="38100" dir="2700000" algn="tl">
                    <a:srgbClr val="000000">
                      <a:alpha val="43137"/>
                    </a:srgbClr>
                  </a:outerShdw>
                </a:effectLst>
                <a:latin typeface="Calibri" panose="020F0502020204030204" pitchFamily="34" charset="0"/>
              </a:rPr>
              <a:t>Referencias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5723348D-FB50-214B-92EC-F67BFAB62E89}"/>
              </a:ext>
            </a:extLst>
          </p:cNvPr>
          <p:cNvSpPr>
            <a:spLocks noGrp="1"/>
          </p:cNvSpPr>
          <p:nvPr>
            <p:ph idx="1"/>
          </p:nvPr>
        </p:nvSpPr>
        <p:spPr>
          <a:xfrm>
            <a:off x="439616" y="1201615"/>
            <a:ext cx="11353800" cy="4830763"/>
          </a:xfrm>
        </p:spPr>
        <p:txBody>
          <a:bodyPr>
            <a:noAutofit/>
          </a:bodyPr>
          <a:lstStyle/>
          <a:p>
            <a:r>
              <a:rPr lang="en-US" sz="2000" dirty="0">
                <a:solidFill>
                  <a:schemeClr val="tx1"/>
                </a:solidFill>
              </a:rPr>
              <a:t>Thomas, W. P., &amp; Collier, V. P. (2011). </a:t>
            </a:r>
            <a:r>
              <a:rPr lang="en-US" sz="2000" i="1" dirty="0">
                <a:solidFill>
                  <a:schemeClr val="tx1"/>
                </a:solidFill>
              </a:rPr>
              <a:t>English learners in North Carolina dual language programs: Year 3 of this Study: School Year 2009–2010. </a:t>
            </a:r>
            <a:r>
              <a:rPr lang="en-US" sz="2000" dirty="0">
                <a:solidFill>
                  <a:schemeClr val="tx1"/>
                </a:solidFill>
              </a:rPr>
              <a:t>Executive Summary. Retrieved from: </a:t>
            </a:r>
            <a:r>
              <a:rPr lang="en-US" sz="2000" dirty="0">
                <a:solidFill>
                  <a:schemeClr val="tx1"/>
                </a:solidFill>
                <a:latin typeface="Calibri" panose="020F0502020204030204" pitchFamily="34" charset="0"/>
              </a:rPr>
              <a:t>2011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http://dcimmersion.org/wp-content/uploads/2014/11/north-carolina-longitudinal-study.pdf</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tx1"/>
              </a:solidFill>
            </a:endParaRPr>
          </a:p>
          <a:p>
            <a:r>
              <a:rPr lang="en-US" sz="2000" dirty="0">
                <a:solidFill>
                  <a:schemeClr val="tx1"/>
                </a:solidFill>
              </a:rPr>
              <a:t>Thomas, W. P., &amp; Collier, V. P. (2012). </a:t>
            </a:r>
            <a:r>
              <a:rPr lang="en-US" sz="2000" i="1" dirty="0">
                <a:solidFill>
                  <a:schemeClr val="tx1"/>
                </a:solidFill>
              </a:rPr>
              <a:t>Dual language education for a transformed world. </a:t>
            </a:r>
            <a:r>
              <a:rPr lang="en-US" sz="2000" dirty="0">
                <a:solidFill>
                  <a:schemeClr val="tx1"/>
                </a:solidFill>
              </a:rPr>
              <a:t>Albuquerque, NM: Dual Language Education of New Mexico and Fuente Press.</a:t>
            </a:r>
          </a:p>
          <a:p>
            <a:endParaRPr lang="en-US" sz="2000" dirty="0">
              <a:solidFill>
                <a:srgbClr val="002060"/>
              </a:solidFill>
            </a:endParaRPr>
          </a:p>
        </p:txBody>
      </p:sp>
      <p:sp>
        <p:nvSpPr>
          <p:cNvPr id="4" name="Slide Number Placeholder 3">
            <a:extLst>
              <a:ext uri="{FF2B5EF4-FFF2-40B4-BE49-F238E27FC236}">
                <a16:creationId xmlns:a16="http://schemas.microsoft.com/office/drawing/2014/main" id="{575CC46A-2C96-4EF9-9C89-FCB59E2E9BD6}"/>
              </a:ext>
            </a:extLst>
          </p:cNvPr>
          <p:cNvSpPr>
            <a:spLocks noGrp="1"/>
          </p:cNvSpPr>
          <p:nvPr>
            <p:ph type="sldNum" sz="quarter" idx="12"/>
          </p:nvPr>
        </p:nvSpPr>
        <p:spPr/>
        <p:txBody>
          <a:bodyPr/>
          <a:lstStyle/>
          <a:p>
            <a:fld id="{2274E9FA-37CF-4BA9-A9BB-09DC62AFE1DA}" type="slidenum">
              <a:rPr lang="en-US" sz="2000" smtClean="0"/>
              <a:t>35</a:t>
            </a:fld>
            <a:endParaRPr lang="en-US" sz="2000" dirty="0"/>
          </a:p>
        </p:txBody>
      </p:sp>
    </p:spTree>
    <p:extLst>
      <p:ext uri="{BB962C8B-B14F-4D97-AF65-F5344CB8AC3E}">
        <p14:creationId xmlns:p14="http://schemas.microsoft.com/office/powerpoint/2010/main" val="351543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414125" y="1328487"/>
            <a:ext cx="11361738" cy="4556125"/>
          </a:xfrm>
        </p:spPr>
        <p:txBody>
          <a:bodyPr>
            <a:normAutofit/>
          </a:bodyPr>
          <a:lstStyle/>
          <a:p>
            <a:r>
              <a:rPr lang="en-US" sz="2400" dirty="0">
                <a:solidFill>
                  <a:schemeClr val="tx1"/>
                </a:solidFill>
              </a:rPr>
              <a:t>Los sitios Creative Commons, Pixabay, Pixy, Clipart Library, </a:t>
            </a:r>
            <a:r>
              <a:rPr lang="en-US" sz="2400" dirty="0" err="1">
                <a:solidFill>
                  <a:schemeClr val="tx1"/>
                </a:solidFill>
              </a:rPr>
              <a:t>Pxhere</a:t>
            </a:r>
            <a:r>
              <a:rPr lang="en-US" sz="2400" dirty="0">
                <a:solidFill>
                  <a:schemeClr val="tx1"/>
                </a:solidFill>
              </a:rPr>
              <a:t>, </a:t>
            </a:r>
            <a:r>
              <a:rPr lang="en-US" sz="2400" dirty="0" err="1">
                <a:solidFill>
                  <a:schemeClr val="tx1"/>
                </a:solidFill>
              </a:rPr>
              <a:t>Cleanpng</a:t>
            </a:r>
            <a:r>
              <a:rPr lang="en-US" sz="2400" dirty="0">
                <a:solidFill>
                  <a:schemeClr val="tx1"/>
                </a:solidFill>
              </a:rPr>
              <a:t>, IMGBIN y Line17qq no </a:t>
            </a:r>
            <a:r>
              <a:rPr lang="es-ES" altLang="en-US" sz="2400" dirty="0">
                <a:solidFill>
                  <a:schemeClr val="tx1"/>
                </a:solidFill>
                <a:cs typeface="Calibri" panose="020F0502020204030204" pitchFamily="34" charset="0"/>
              </a:rPr>
              <a:t>requieren </a:t>
            </a:r>
            <a:r>
              <a:rPr lang="en-US" sz="2400" dirty="0" err="1">
                <a:solidFill>
                  <a:schemeClr val="tx1"/>
                </a:solidFill>
                <a:cs typeface="Calibri" panose="020F0502020204030204" pitchFamily="34" charset="0"/>
              </a:rPr>
              <a:t>autorización</a:t>
            </a:r>
            <a:r>
              <a:rPr lang="en-US" sz="2400" dirty="0">
                <a:solidFill>
                  <a:schemeClr val="tx1"/>
                </a:solidFill>
                <a:cs typeface="Calibri" panose="020F0502020204030204" pitchFamily="34" charset="0"/>
              </a:rPr>
              <a:t> para usar las </a:t>
            </a:r>
            <a:r>
              <a:rPr lang="en-US" sz="2400" dirty="0" err="1">
                <a:solidFill>
                  <a:schemeClr val="tx1"/>
                </a:solidFill>
                <a:cs typeface="Calibri" panose="020F0502020204030204" pitchFamily="34" charset="0"/>
              </a:rPr>
              <a:t>imágenes</a:t>
            </a:r>
            <a:r>
              <a:rPr lang="en-US" sz="2400" dirty="0">
                <a:solidFill>
                  <a:schemeClr val="tx1"/>
                </a:solidFill>
              </a:rPr>
              <a:t>.</a:t>
            </a:r>
            <a:br>
              <a:rPr lang="en-US" sz="2400" dirty="0">
                <a:solidFill>
                  <a:schemeClr val="tx1"/>
                </a:solidFill>
              </a:rPr>
            </a:br>
            <a:endParaRPr lang="en-US" sz="2400" dirty="0">
              <a:solidFill>
                <a:schemeClr val="tx1"/>
              </a:solidFill>
            </a:endParaRPr>
          </a:p>
          <a:p>
            <a:pPr marL="122238" indent="0">
              <a:buNone/>
            </a:pPr>
            <a:r>
              <a:rPr lang="es-ES" sz="2400" dirty="0">
                <a:solidFill>
                  <a:schemeClr val="tx1"/>
                </a:solidFill>
              </a:rPr>
              <a:t>Se nos ha concedido permiso para reproducir imágenes de las siguientes fuentes:</a:t>
            </a:r>
            <a:endParaRPr lang="en-US" sz="2400" dirty="0">
              <a:solidFill>
                <a:schemeClr val="tx1"/>
              </a:solidFill>
            </a:endParaRPr>
          </a:p>
          <a:p>
            <a:r>
              <a:rPr lang="en-US" sz="2400" dirty="0">
                <a:solidFill>
                  <a:schemeClr val="tx1"/>
                </a:solidFill>
              </a:rPr>
              <a:t> </a:t>
            </a:r>
            <a:r>
              <a:rPr lang="en-US" sz="2400" dirty="0" err="1">
                <a:solidFill>
                  <a:schemeClr val="tx1"/>
                </a:solidFill>
              </a:rPr>
              <a:t>Diapositivas</a:t>
            </a:r>
            <a:r>
              <a:rPr lang="en-US" sz="2400" dirty="0">
                <a:solidFill>
                  <a:schemeClr val="tx1"/>
                </a:solidFill>
              </a:rPr>
              <a:t> 22 and 23, </a:t>
            </a:r>
            <a:r>
              <a:rPr lang="en-US" sz="2400" dirty="0" err="1">
                <a:solidFill>
                  <a:schemeClr val="tx1"/>
                </a:solidFill>
              </a:rPr>
              <a:t>gráfica</a:t>
            </a:r>
            <a:r>
              <a:rPr lang="en-US" sz="2400" dirty="0">
                <a:solidFill>
                  <a:schemeClr val="tx1"/>
                </a:solidFill>
              </a:rPr>
              <a:t>:  Wayne P. Thomas and Virginia P. Collier </a:t>
            </a:r>
            <a:br>
              <a:rPr lang="en-US" sz="2400" dirty="0">
                <a:solidFill>
                  <a:schemeClr val="tx1"/>
                </a:solidFill>
              </a:rPr>
            </a:br>
            <a:r>
              <a:rPr lang="en-US" sz="2400" dirty="0">
                <a:solidFill>
                  <a:schemeClr val="tx1"/>
                </a:solidFill>
              </a:rPr>
              <a:t> (https://www.thomasandcollier.com)</a:t>
            </a:r>
          </a:p>
          <a:p>
            <a:endParaRPr lang="en-US" sz="1867" dirty="0"/>
          </a:p>
          <a:p>
            <a:endParaRPr lang="en-US" dirty="0"/>
          </a:p>
          <a:p>
            <a:endParaRPr lang="en-US" dirty="0"/>
          </a:p>
        </p:txBody>
      </p:sp>
      <p:sp>
        <p:nvSpPr>
          <p:cNvPr id="5" name="TextBox 4">
            <a:extLst>
              <a:ext uri="{FF2B5EF4-FFF2-40B4-BE49-F238E27FC236}">
                <a16:creationId xmlns:a16="http://schemas.microsoft.com/office/drawing/2014/main" id="{0E946960-3F32-4C81-BC69-91DEBCCFD372}"/>
              </a:ext>
            </a:extLst>
          </p:cNvPr>
          <p:cNvSpPr txBox="1"/>
          <p:nvPr/>
        </p:nvSpPr>
        <p:spPr>
          <a:xfrm>
            <a:off x="414125" y="448019"/>
            <a:ext cx="1506374" cy="523220"/>
          </a:xfrm>
          <a:prstGeom prst="rect">
            <a:avLst/>
          </a:prstGeom>
          <a:noFill/>
        </p:spPr>
        <p:txBody>
          <a:bodyPr wrap="none" rtlCol="0">
            <a:spAutoFit/>
          </a:bodyPr>
          <a:lstStyle/>
          <a:p>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Permisos</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461C6A7-2150-4156-A407-818244AFD496}"/>
              </a:ext>
            </a:extLst>
          </p:cNvPr>
          <p:cNvSpPr>
            <a:spLocks noGrp="1"/>
          </p:cNvSpPr>
          <p:nvPr>
            <p:ph type="sldNum" sz="quarter" idx="12"/>
          </p:nvPr>
        </p:nvSpPr>
        <p:spPr/>
        <p:txBody>
          <a:bodyPr/>
          <a:lstStyle/>
          <a:p>
            <a:fld id="{2274E9FA-37CF-4BA9-A9BB-09DC62AFE1DA}" type="slidenum">
              <a:rPr lang="en-US" smtClean="0"/>
              <a:t>36</a:t>
            </a:fld>
            <a:endParaRPr lang="en-US"/>
          </a:p>
        </p:txBody>
      </p:sp>
    </p:spTree>
    <p:extLst>
      <p:ext uri="{BB962C8B-B14F-4D97-AF65-F5344CB8AC3E}">
        <p14:creationId xmlns:p14="http://schemas.microsoft.com/office/powerpoint/2010/main" val="398471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75349" y="321734"/>
            <a:ext cx="2652457" cy="584775"/>
          </a:xfrm>
          <a:prstGeom prst="rect">
            <a:avLst/>
          </a:prstGeom>
          <a:noFill/>
        </p:spPr>
        <p:txBody>
          <a:bodyPr wrap="none" rtlCol="0">
            <a:spAutoFit/>
          </a:bodyPr>
          <a:lstStyle/>
          <a:p>
            <a:pPr fontAlgn="t"/>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406400" y="1085278"/>
            <a:ext cx="4851400" cy="4389967"/>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667" dirty="0"/>
              <a:t>University of  Minnesota:</a:t>
            </a:r>
          </a:p>
          <a:p>
            <a:r>
              <a:rPr lang="en-US" sz="3200" dirty="0"/>
              <a:t>Maureen Curran-Dorsano</a:t>
            </a:r>
          </a:p>
          <a:p>
            <a:r>
              <a:rPr lang="en-US" sz="3200" dirty="0"/>
              <a:t>Diane J. </a:t>
            </a:r>
            <a:r>
              <a:rPr lang="en-US" sz="3200" dirty="0" err="1"/>
              <a:t>Tedick</a:t>
            </a:r>
            <a:endParaRPr lang="en-US" sz="3200" dirty="0"/>
          </a:p>
          <a:p>
            <a:endParaRPr lang="en-US" sz="2667" dirty="0"/>
          </a:p>
          <a:p>
            <a:pPr marL="0" indent="0">
              <a:buNone/>
            </a:pPr>
            <a:r>
              <a:rPr lang="en-US" sz="2800" dirty="0">
                <a:cs typeface="Calibri" panose="020F0502020204030204" pitchFamily="34" charset="0"/>
              </a:rPr>
              <a:t>Un </a:t>
            </a:r>
            <a:r>
              <a:rPr lang="en-US" sz="2800" dirty="0" err="1">
                <a:cs typeface="Calibri" panose="020F0502020204030204" pitchFamily="34" charset="0"/>
              </a:rPr>
              <a:t>agradecimiento</a:t>
            </a:r>
            <a:r>
              <a:rPr lang="en-US" sz="2800" dirty="0">
                <a:cs typeface="Calibri" panose="020F0502020204030204" pitchFamily="34" charset="0"/>
              </a:rPr>
              <a:t> especial al traductor, Anselmo C. </a:t>
            </a:r>
            <a:r>
              <a:rPr lang="en-US" sz="2800" dirty="0" err="1">
                <a:cs typeface="Calibri" panose="020F0502020204030204" pitchFamily="34" charset="0"/>
              </a:rPr>
              <a:t>Castelán</a:t>
            </a:r>
            <a:endParaRPr lang="en-US" sz="2800" dirty="0">
              <a:cs typeface="Calibri" panose="020F0502020204030204" pitchFamily="34" charset="0"/>
            </a:endParaRPr>
          </a:p>
          <a:p>
            <a:pPr marL="0" indent="0">
              <a:buNone/>
            </a:pPr>
            <a:r>
              <a:rPr lang="es-ES" sz="2800" dirty="0"/>
              <a:t>y a los padres de los estudiantes de nivel secundaria de DLI que brindaron información e ideas sobre el contenido de estos talleres.</a:t>
            </a:r>
          </a:p>
          <a:p>
            <a:pPr marL="0" indent="0">
              <a:buNone/>
            </a:pPr>
            <a:br>
              <a:rPr lang="es-ES" dirty="0"/>
            </a:br>
            <a:endParaRPr lang="es-ES" dirty="0"/>
          </a:p>
          <a:p>
            <a:pPr marL="0" indent="0">
              <a:buNone/>
            </a:pPr>
            <a:endParaRPr lang="en-US" sz="2667"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394588" y="378802"/>
            <a:ext cx="1480277" cy="584775"/>
          </a:xfrm>
          <a:prstGeom prst="rect">
            <a:avLst/>
          </a:prstGeom>
          <a:noFill/>
        </p:spPr>
        <p:txBody>
          <a:bodyPr wrap="none" rtlCol="0">
            <a:spAutoFit/>
          </a:bodyPr>
          <a:lstStyle/>
          <a:p>
            <a:r>
              <a:rPr lang="en-US" sz="3200" dirty="0" err="1">
                <a:effectLst>
                  <a:outerShdw blurRad="38100" dist="38100" dir="2700000" algn="tl">
                    <a:srgbClr val="000000">
                      <a:alpha val="43137"/>
                    </a:srgbClr>
                  </a:outerShdw>
                </a:effectLst>
                <a:latin typeface="Calibri" panose="020F0502020204030204" pitchFamily="34" charset="0"/>
              </a:rPr>
              <a:t>Autoras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9" name="Text Placeholder 2">
            <a:extLst>
              <a:ext uri="{FF2B5EF4-FFF2-40B4-BE49-F238E27FC236}">
                <a16:creationId xmlns:a16="http://schemas.microsoft.com/office/drawing/2014/main" id="{02C4EF08-1843-3F4C-A3D5-655AA2235281}"/>
              </a:ext>
            </a:extLst>
          </p:cNvPr>
          <p:cNvSpPr txBox="1">
            <a:spLocks/>
          </p:cNvSpPr>
          <p:nvPr/>
        </p:nvSpPr>
        <p:spPr>
          <a:xfrm>
            <a:off x="5384801" y="1002219"/>
            <a:ext cx="6051433" cy="4389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33"/>
              </a:spcBef>
            </a:pPr>
            <a:r>
              <a:rPr lang="en-US" sz="2400" dirty="0">
                <a:latin typeface="Calibri" panose="020F0502020204030204" pitchFamily="34" charset="0"/>
              </a:rPr>
              <a:t>Camila Carroll, Saint Paul Public Schools</a:t>
            </a:r>
          </a:p>
          <a:p>
            <a:pPr>
              <a:spcBef>
                <a:spcPts val="533"/>
              </a:spcBef>
            </a:pPr>
            <a:r>
              <a:rPr lang="en-US" sz="2400" dirty="0">
                <a:latin typeface="Calibri" panose="020F0502020204030204" pitchFamily="34" charset="0"/>
              </a:rPr>
              <a:t>Elizabeth Dwight, Minneapolis Public Schools</a:t>
            </a:r>
          </a:p>
          <a:p>
            <a:pPr>
              <a:spcBef>
                <a:spcPts val="533"/>
              </a:spcBef>
            </a:pPr>
            <a:r>
              <a:rPr lang="en-US" sz="2400" dirty="0">
                <a:latin typeface="Calibri" panose="020F0502020204030204" pitchFamily="34" charset="0"/>
              </a:rPr>
              <a:t>Robyn Eliason, Minneapolis Public Schools</a:t>
            </a:r>
          </a:p>
          <a:p>
            <a:pPr>
              <a:spcBef>
                <a:spcPts val="533"/>
              </a:spcBef>
            </a:pPr>
            <a:r>
              <a:rPr lang="en-US" sz="2400" dirty="0">
                <a:latin typeface="Calibri" panose="020F0502020204030204" pitchFamily="34" charset="0"/>
              </a:rPr>
              <a:t>Liz Hathaway-</a:t>
            </a:r>
            <a:r>
              <a:rPr lang="en-US" sz="2400" dirty="0" err="1">
                <a:latin typeface="Calibri" panose="020F0502020204030204" pitchFamily="34" charset="0"/>
              </a:rPr>
              <a:t>Castelán</a:t>
            </a:r>
            <a:r>
              <a:rPr lang="en-US" sz="2400" dirty="0">
                <a:latin typeface="Calibri" panose="020F0502020204030204" pitchFamily="34" charset="0"/>
              </a:rPr>
              <a:t>, Saint Paul Public Schools</a:t>
            </a:r>
          </a:p>
          <a:p>
            <a:pPr>
              <a:spcBef>
                <a:spcPts val="533"/>
              </a:spcBef>
            </a:pPr>
            <a:r>
              <a:rPr lang="en-US" sz="2400" dirty="0">
                <a:latin typeface="Calibri" panose="020F0502020204030204" pitchFamily="34" charset="0"/>
              </a:rPr>
              <a:t>María Lara, Risen Christ Catholic School</a:t>
            </a:r>
          </a:p>
          <a:p>
            <a:pPr>
              <a:spcBef>
                <a:spcPts val="533"/>
              </a:spcBef>
            </a:pPr>
            <a:r>
              <a:rPr lang="en-US" sz="2400" dirty="0">
                <a:latin typeface="Calibri" panose="020F0502020204030204" pitchFamily="34" charset="0"/>
              </a:rPr>
              <a:t>Leah Laurent, Minneapolis Public Schools</a:t>
            </a:r>
          </a:p>
          <a:p>
            <a:pPr>
              <a:spcBef>
                <a:spcPts val="533"/>
              </a:spcBef>
            </a:pPr>
            <a:r>
              <a:rPr lang="en-US" sz="2400" dirty="0">
                <a:latin typeface="Calibri" panose="020F0502020204030204" pitchFamily="34" charset="0"/>
              </a:rPr>
              <a:t>Corina Pastrana, Minneapolis Public Schools</a:t>
            </a:r>
          </a:p>
          <a:p>
            <a:pPr>
              <a:spcBef>
                <a:spcPts val="533"/>
              </a:spcBef>
            </a:pPr>
            <a:r>
              <a:rPr lang="en-US" sz="2400" dirty="0">
                <a:latin typeface="Calibri" panose="020F0502020204030204" pitchFamily="34" charset="0"/>
              </a:rPr>
              <a:t>Carmen Grace </a:t>
            </a:r>
            <a:r>
              <a:rPr lang="en-US" sz="2400" dirty="0" err="1">
                <a:latin typeface="Calibri" panose="020F0502020204030204" pitchFamily="34" charset="0"/>
              </a:rPr>
              <a:t>Poppert</a:t>
            </a:r>
            <a:r>
              <a:rPr lang="en-US" sz="2400" dirty="0">
                <a:latin typeface="Calibri" panose="020F0502020204030204" pitchFamily="34" charset="0"/>
              </a:rPr>
              <a:t>, Risen Christ Catholic School</a:t>
            </a:r>
          </a:p>
          <a:p>
            <a:pPr>
              <a:spcBef>
                <a:spcPts val="533"/>
              </a:spcBef>
            </a:pPr>
            <a:r>
              <a:rPr lang="en-US" sz="2400" dirty="0">
                <a:latin typeface="Calibri" panose="020F0502020204030204" pitchFamily="34" charset="0"/>
              </a:rPr>
              <a:t>Amanda Sell, Saint Paul Public Schools</a:t>
            </a:r>
          </a:p>
          <a:p>
            <a:pPr>
              <a:spcBef>
                <a:spcPts val="533"/>
              </a:spcBef>
            </a:pPr>
            <a:r>
              <a:rPr lang="en-US" sz="2400" dirty="0">
                <a:latin typeface="Calibri" panose="020F0502020204030204" pitchFamily="34" charset="0"/>
              </a:rPr>
              <a:t>Sarah </a:t>
            </a:r>
            <a:r>
              <a:rPr lang="en-US" sz="2400" dirty="0" err="1">
                <a:latin typeface="Calibri" panose="020F0502020204030204" pitchFamily="34" charset="0"/>
              </a:rPr>
              <a:t>Streitz</a:t>
            </a:r>
            <a:r>
              <a:rPr lang="en-US" sz="2400" dirty="0">
                <a:latin typeface="Calibri" panose="020F0502020204030204" pitchFamily="34" charset="0"/>
              </a:rPr>
              <a:t>, Richfield Public Schools</a:t>
            </a:r>
          </a:p>
          <a:p>
            <a:pPr>
              <a:spcBef>
                <a:spcPts val="533"/>
              </a:spcBef>
            </a:pPr>
            <a:r>
              <a:rPr lang="en-US" sz="2400" dirty="0">
                <a:latin typeface="Calibri" panose="020F0502020204030204" pitchFamily="34" charset="0"/>
              </a:rPr>
              <a:t>Ana Vásquez, Minneapolis Public Schools</a:t>
            </a:r>
          </a:p>
          <a:p>
            <a:pPr>
              <a:spcBef>
                <a:spcPts val="533"/>
              </a:spcBef>
            </a:pPr>
            <a:endParaRPr lang="en-US" sz="2400" dirty="0">
              <a:solidFill>
                <a:srgbClr val="002060"/>
              </a:solidFill>
              <a:latin typeface="Calibri" panose="020F0502020204030204" pitchFamily="34" charset="0"/>
            </a:endParaRPr>
          </a:p>
          <a:p>
            <a:endParaRPr lang="en-US" sz="24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0B90BBF9-CEBA-4495-A52D-E7637147780F}"/>
              </a:ext>
            </a:extLst>
          </p:cNvPr>
          <p:cNvSpPr>
            <a:spLocks noGrp="1"/>
          </p:cNvSpPr>
          <p:nvPr>
            <p:ph type="sldNum" sz="quarter" idx="12"/>
          </p:nvPr>
        </p:nvSpPr>
        <p:spPr/>
        <p:txBody>
          <a:bodyPr/>
          <a:lstStyle/>
          <a:p>
            <a:fld id="{2274E9FA-37CF-4BA9-A9BB-09DC62AFE1DA}" type="slidenum">
              <a:rPr lang="en-US" smtClean="0"/>
              <a:t>37</a:t>
            </a:fld>
            <a:endParaRPr lang="en-US"/>
          </a:p>
        </p:txBody>
      </p:sp>
    </p:spTree>
    <p:extLst>
      <p:ext uri="{BB962C8B-B14F-4D97-AF65-F5344CB8AC3E}">
        <p14:creationId xmlns:p14="http://schemas.microsoft.com/office/powerpoint/2010/main" val="212214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1258885" y="2042933"/>
            <a:ext cx="10540159" cy="1723549"/>
          </a:xfrm>
          <a:prstGeom prst="rect">
            <a:avLst/>
          </a:prstGeom>
          <a:noFill/>
        </p:spPr>
        <p:txBody>
          <a:bodyPr wrap="square" rtlCol="0">
            <a:spAutoFit/>
          </a:bodyPr>
          <a:lstStyle/>
          <a:p>
            <a:pPr algn="ctr">
              <a:spcBef>
                <a:spcPts val="1200"/>
              </a:spcBef>
            </a:pPr>
            <a:r>
              <a:rPr lang="es-MX" sz="3200" dirty="0">
                <a:latin typeface="Calibri" panose="020F0502020204030204" pitchFamily="34" charset="0"/>
                <a:cs typeface="Calibri" panose="020F0502020204030204" pitchFamily="34" charset="0"/>
              </a:rPr>
              <a:t>Enriquecer la experiencia educativa de los alumnos del Programa de Lenguaje Dual e Inmersión (DLI) </a:t>
            </a:r>
          </a:p>
          <a:p>
            <a:pPr algn="ctr">
              <a:spcBef>
                <a:spcPts val="1200"/>
              </a:spcBef>
            </a:pPr>
            <a:r>
              <a:rPr lang="es-MX" sz="3200" dirty="0">
                <a:solidFill>
                  <a:srgbClr val="C00000"/>
                </a:solidFill>
                <a:latin typeface="Calibri" panose="020F0502020204030204" pitchFamily="34" charset="0"/>
                <a:cs typeface="Calibri" panose="020F0502020204030204" pitchFamily="34" charset="0"/>
              </a:rPr>
              <a:t>involucrando</a:t>
            </a:r>
            <a:r>
              <a:rPr lang="es-MX" sz="3200" dirty="0">
                <a:latin typeface="Calibri" panose="020F0502020204030204" pitchFamily="34" charset="0"/>
                <a:cs typeface="Calibri" panose="020F0502020204030204" pitchFamily="34" charset="0"/>
              </a:rPr>
              <a:t>,</a:t>
            </a:r>
            <a:r>
              <a:rPr lang="es-MX" sz="3200" dirty="0">
                <a:solidFill>
                  <a:srgbClr val="002060"/>
                </a:solidFill>
                <a:latin typeface="Calibri" panose="020F0502020204030204" pitchFamily="34" charset="0"/>
                <a:cs typeface="Calibri" panose="020F0502020204030204" pitchFamily="34" charset="0"/>
              </a:rPr>
              <a:t> </a:t>
            </a:r>
            <a:r>
              <a:rPr lang="es-MX" sz="3200" dirty="0">
                <a:solidFill>
                  <a:srgbClr val="C00000"/>
                </a:solidFill>
                <a:latin typeface="Calibri" panose="020F0502020204030204" pitchFamily="34" charset="0"/>
                <a:cs typeface="Calibri" panose="020F0502020204030204" pitchFamily="34" charset="0"/>
              </a:rPr>
              <a:t>educando</a:t>
            </a:r>
            <a:r>
              <a:rPr lang="es-MX" sz="3200" dirty="0">
                <a:solidFill>
                  <a:srgbClr val="002060"/>
                </a:solidFill>
                <a:latin typeface="Calibri" panose="020F0502020204030204" pitchFamily="34" charset="0"/>
                <a:cs typeface="Calibri" panose="020F0502020204030204" pitchFamily="34" charset="0"/>
              </a:rPr>
              <a:t> </a:t>
            </a:r>
            <a:r>
              <a:rPr lang="es-MX" sz="3200" dirty="0">
                <a:latin typeface="Calibri" panose="020F0502020204030204" pitchFamily="34" charset="0"/>
                <a:cs typeface="Calibri" panose="020F0502020204030204" pitchFamily="34" charset="0"/>
              </a:rPr>
              <a:t>y</a:t>
            </a:r>
            <a:r>
              <a:rPr lang="es-MX" sz="3200" dirty="0">
                <a:solidFill>
                  <a:srgbClr val="002060"/>
                </a:solidFill>
                <a:latin typeface="Calibri" panose="020F0502020204030204" pitchFamily="34" charset="0"/>
                <a:cs typeface="Calibri" panose="020F0502020204030204" pitchFamily="34" charset="0"/>
              </a:rPr>
              <a:t> </a:t>
            </a:r>
            <a:r>
              <a:rPr lang="es-MX" sz="3200" dirty="0">
                <a:solidFill>
                  <a:srgbClr val="C00000"/>
                </a:solidFill>
                <a:latin typeface="Calibri" panose="020F0502020204030204" pitchFamily="34" charset="0"/>
                <a:cs typeface="Calibri" panose="020F0502020204030204" pitchFamily="34" charset="0"/>
              </a:rPr>
              <a:t>fortaleciendo</a:t>
            </a:r>
            <a:r>
              <a:rPr lang="es-MX" sz="3200" dirty="0">
                <a:solidFill>
                  <a:srgbClr val="002060"/>
                </a:solidFill>
                <a:latin typeface="Calibri" panose="020F0502020204030204" pitchFamily="34" charset="0"/>
                <a:cs typeface="Calibri" panose="020F0502020204030204" pitchFamily="34" charset="0"/>
              </a:rPr>
              <a:t> </a:t>
            </a:r>
            <a:r>
              <a:rPr lang="es-MX" sz="3200" dirty="0">
                <a:latin typeface="Calibri" panose="020F0502020204030204" pitchFamily="34" charset="0"/>
                <a:cs typeface="Calibri" panose="020F0502020204030204" pitchFamily="34" charset="0"/>
              </a:rPr>
              <a:t>a las familias.</a:t>
            </a: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a:off x="357003" y="581726"/>
            <a:ext cx="9012043" cy="646331"/>
          </a:xfrm>
          <a:prstGeom prst="rect">
            <a:avLst/>
          </a:prstGeom>
          <a:noFill/>
        </p:spPr>
        <p:txBody>
          <a:bodyPr wrap="square" rtlCol="0">
            <a:spAutoFit/>
          </a:bodyPr>
          <a:lstStyle/>
          <a:p>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p:cNvSpPr txBox="1"/>
          <p:nvPr/>
        </p:nvSpPr>
        <p:spPr>
          <a:xfrm>
            <a:off x="3111249" y="6494739"/>
            <a:ext cx="7078968"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449" y="6375400"/>
            <a:ext cx="685800" cy="482600"/>
          </a:xfrm>
          <a:prstGeom prst="rect">
            <a:avLst/>
          </a:prstGeom>
        </p:spPr>
      </p:pic>
      <p:sp>
        <p:nvSpPr>
          <p:cNvPr id="3" name="Slide Number Placeholder 2">
            <a:extLst>
              <a:ext uri="{FF2B5EF4-FFF2-40B4-BE49-F238E27FC236}">
                <a16:creationId xmlns:a16="http://schemas.microsoft.com/office/drawing/2014/main" id="{EC732C77-663E-4154-9252-2E7D72BB1B8E}"/>
              </a:ext>
            </a:extLst>
          </p:cNvPr>
          <p:cNvSpPr>
            <a:spLocks noGrp="1"/>
          </p:cNvSpPr>
          <p:nvPr>
            <p:ph type="sldNum" sz="quarter" idx="12"/>
          </p:nvPr>
        </p:nvSpPr>
        <p:spPr/>
        <p:txBody>
          <a:bodyPr/>
          <a:lstStyle/>
          <a:p>
            <a:fld id="{2274E9FA-37CF-4BA9-A9BB-09DC62AFE1DA}" type="slidenum">
              <a:rPr lang="en-US" smtClean="0"/>
              <a:t>4</a:t>
            </a:fld>
            <a:endParaRPr lang="en-US"/>
          </a:p>
        </p:txBody>
      </p:sp>
    </p:spTree>
    <p:extLst>
      <p:ext uri="{BB962C8B-B14F-4D97-AF65-F5344CB8AC3E}">
        <p14:creationId xmlns:p14="http://schemas.microsoft.com/office/powerpoint/2010/main" val="43963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7C700-A583-4DAF-95AF-763F24F94927}"/>
              </a:ext>
            </a:extLst>
          </p:cNvPr>
          <p:cNvSpPr/>
          <p:nvPr/>
        </p:nvSpPr>
        <p:spPr>
          <a:xfrm>
            <a:off x="1334968" y="2631253"/>
            <a:ext cx="10034874" cy="2800395"/>
          </a:xfrm>
          <a:prstGeom prst="rect">
            <a:avLst/>
          </a:prstGeom>
        </p:spPr>
        <p:txBody>
          <a:bodyPr vert="horz" lIns="91440" tIns="45720" rIns="91440" bIns="45720" rtlCol="0" anchor="t">
            <a:noAutofit/>
          </a:bodyPr>
          <a:lstStyle/>
          <a:p>
            <a:pPr algn="ctr"/>
            <a:br>
              <a:rPr lang="es-MX" sz="3200" dirty="0">
                <a:latin typeface="Calibri" panose="020F0502020204030204" pitchFamily="34" charset="0"/>
              </a:rPr>
            </a:br>
            <a:r>
              <a:rPr lang="es-MX" sz="3200" dirty="0">
                <a:latin typeface="Calibri" panose="020F0502020204030204" pitchFamily="34" charset="0"/>
              </a:rPr>
              <a:t>Entiendo que una sólida comunidad </a:t>
            </a:r>
            <a:r>
              <a:rPr lang="es-MX" sz="3200" i="1" dirty="0">
                <a:latin typeface="Calibri" panose="020F0502020204030204" pitchFamily="34" charset="0"/>
              </a:rPr>
              <a:t>DLI</a:t>
            </a:r>
            <a:r>
              <a:rPr lang="es-MX" sz="3200" dirty="0">
                <a:latin typeface="Calibri" panose="020F0502020204030204" pitchFamily="34" charset="0"/>
              </a:rPr>
              <a:t> </a:t>
            </a:r>
            <a:br>
              <a:rPr lang="es-MX" sz="3200" dirty="0">
                <a:latin typeface="Calibri" panose="020F0502020204030204" pitchFamily="34" charset="0"/>
              </a:rPr>
            </a:br>
            <a:r>
              <a:rPr lang="es-MX" sz="3200" dirty="0">
                <a:latin typeface="Calibri" panose="020F0502020204030204" pitchFamily="34" charset="0"/>
              </a:rPr>
              <a:t>de padres de familia, personal escolar y estudiantes, </a:t>
            </a:r>
            <a:br>
              <a:rPr lang="es-MX" sz="3200" dirty="0">
                <a:latin typeface="Calibri" panose="020F0502020204030204" pitchFamily="34" charset="0"/>
              </a:rPr>
            </a:br>
            <a:r>
              <a:rPr lang="es-MX" sz="3200" dirty="0">
                <a:latin typeface="Calibri" panose="020F0502020204030204" pitchFamily="34" charset="0"/>
              </a:rPr>
              <a:t>mejorará el éxito de los estudiantes.</a:t>
            </a:r>
            <a:endParaRPr lang="en-US" sz="3200" dirty="0">
              <a:effectLst/>
              <a:latin typeface="Calibri" panose="020F0502020204030204" pitchFamily="34" charset="0"/>
              <a:cs typeface="Calibri" panose="020F0502020204030204" pitchFamily="34" charset="0"/>
            </a:endParaRPr>
          </a:p>
        </p:txBody>
      </p:sp>
      <p:sp>
        <p:nvSpPr>
          <p:cNvPr id="6" name="Flowchart: Preparation 5">
            <a:extLst>
              <a:ext uri="{FF2B5EF4-FFF2-40B4-BE49-F238E27FC236}">
                <a16:creationId xmlns:a16="http://schemas.microsoft.com/office/drawing/2014/main" id="{704367E0-00EE-40FE-AF08-8E444C8F8DE3}"/>
              </a:ext>
            </a:extLst>
          </p:cNvPr>
          <p:cNvSpPr/>
          <p:nvPr/>
        </p:nvSpPr>
        <p:spPr>
          <a:xfrm>
            <a:off x="4321341" y="1639989"/>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Objetivo 1</a:t>
            </a:r>
          </a:p>
        </p:txBody>
      </p:sp>
      <p:sp>
        <p:nvSpPr>
          <p:cNvPr id="2" name="Slide Number Placeholder 1">
            <a:extLst>
              <a:ext uri="{FF2B5EF4-FFF2-40B4-BE49-F238E27FC236}">
                <a16:creationId xmlns:a16="http://schemas.microsoft.com/office/drawing/2014/main" id="{B3116F5E-06B1-45BA-8173-0F4DB639B107}"/>
              </a:ext>
            </a:extLst>
          </p:cNvPr>
          <p:cNvSpPr>
            <a:spLocks noGrp="1"/>
          </p:cNvSpPr>
          <p:nvPr>
            <p:ph type="sldNum" sz="quarter" idx="12"/>
          </p:nvPr>
        </p:nvSpPr>
        <p:spPr/>
        <p:txBody>
          <a:bodyPr/>
          <a:lstStyle/>
          <a:p>
            <a:fld id="{2274E9FA-37CF-4BA9-A9BB-09DC62AFE1DA}" type="slidenum">
              <a:rPr lang="en-US" smtClean="0"/>
              <a:t>5</a:t>
            </a:fld>
            <a:endParaRPr lang="en-US"/>
          </a:p>
        </p:txBody>
      </p:sp>
    </p:spTree>
    <p:extLst>
      <p:ext uri="{BB962C8B-B14F-4D97-AF65-F5344CB8AC3E}">
        <p14:creationId xmlns:p14="http://schemas.microsoft.com/office/powerpoint/2010/main" val="125048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72515-F409-4187-B994-E2627BACA2FE}"/>
              </a:ext>
            </a:extLst>
          </p:cNvPr>
          <p:cNvSpPr/>
          <p:nvPr/>
        </p:nvSpPr>
        <p:spPr>
          <a:xfrm>
            <a:off x="974559" y="2515905"/>
            <a:ext cx="10565530" cy="3046988"/>
          </a:xfrm>
          <a:prstGeom prst="rect">
            <a:avLst/>
          </a:prstGeom>
        </p:spPr>
        <p:txBody>
          <a:bodyPr wrap="square">
            <a:spAutoFit/>
          </a:bodyPr>
          <a:lstStyle/>
          <a:p>
            <a:r>
              <a:rPr lang="es-MX" sz="3200" dirty="0">
                <a:latin typeface="Calibri" panose="020F0502020204030204" pitchFamily="34" charset="0"/>
              </a:rPr>
              <a:t>“Desarrollar un clima en el que todos los miembros de la comunidad escolar sean comprendidos, valorados y respetados, y en el que se fomente un deseo genuino de lograr mejores resultados educativos y un mayor éxito para los estudiantes... debe ser el objetivo de todas las partes interesadas.”</a:t>
            </a:r>
            <a:endParaRPr lang="en-US" sz="3200" dirty="0">
              <a:latin typeface="Calibri" panose="020F0502020204030204" pitchFamily="34" charset="0"/>
            </a:endParaRPr>
          </a:p>
        </p:txBody>
      </p:sp>
      <p:sp>
        <p:nvSpPr>
          <p:cNvPr id="5" name="TextBox 4">
            <a:extLst>
              <a:ext uri="{FF2B5EF4-FFF2-40B4-BE49-F238E27FC236}">
                <a16:creationId xmlns:a16="http://schemas.microsoft.com/office/drawing/2014/main" id="{5B507679-E30F-2948-A271-AB8162B6E69D}"/>
              </a:ext>
            </a:extLst>
          </p:cNvPr>
          <p:cNvSpPr txBox="1"/>
          <p:nvPr/>
        </p:nvSpPr>
        <p:spPr>
          <a:xfrm>
            <a:off x="38798" y="6481720"/>
            <a:ext cx="11005976" cy="307777"/>
          </a:xfrm>
          <a:prstGeom prst="rect">
            <a:avLst/>
          </a:prstGeom>
          <a:noFill/>
        </p:spPr>
        <p:txBody>
          <a:bodyPr wrap="square" rtlCol="0">
            <a:spAutoFit/>
          </a:bodyPr>
          <a:lstStyle/>
          <a:p>
            <a:r>
              <a:rPr lang="en-US" sz="1400">
                <a:latin typeface="Calibri" panose="020F0502020204030204" pitchFamily="34" charset="0"/>
              </a:rPr>
              <a:t>(School Learning Support Program, 2010 - </a:t>
            </a:r>
            <a:r>
              <a:rPr lang="en-US" sz="1400" u="sng">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https://teachingmattersamy.weebly.com/uploads/1/3/9/9/13999466/positively_engaging_parents.pdf</a:t>
            </a:r>
            <a:r>
              <a:rPr lang="en-US" sz="1400">
                <a:latin typeface="Calibri" panose="020F0502020204030204" pitchFamily="34" charset="0"/>
              </a:rPr>
              <a:t>)</a:t>
            </a:r>
            <a:endParaRPr lang="en-US" sz="1400" dirty="0">
              <a:latin typeface="Calibri" panose="020F0502020204030204" pitchFamily="34" charset="0"/>
            </a:endParaRPr>
          </a:p>
        </p:txBody>
      </p:sp>
      <p:grpSp>
        <p:nvGrpSpPr>
          <p:cNvPr id="4" name="Group 3">
            <a:extLst>
              <a:ext uri="{FF2B5EF4-FFF2-40B4-BE49-F238E27FC236}">
                <a16:creationId xmlns:a16="http://schemas.microsoft.com/office/drawing/2014/main" id="{DDC95A0C-2E2D-4834-A7C6-96C8714381BF}"/>
              </a:ext>
            </a:extLst>
          </p:cNvPr>
          <p:cNvGrpSpPr/>
          <p:nvPr/>
        </p:nvGrpSpPr>
        <p:grpSpPr>
          <a:xfrm>
            <a:off x="4401118" y="582372"/>
            <a:ext cx="3389763" cy="1679565"/>
            <a:chOff x="3528392" y="618467"/>
            <a:chExt cx="4171820" cy="2082287"/>
          </a:xfrm>
        </p:grpSpPr>
        <p:sp>
          <p:nvSpPr>
            <p:cNvPr id="3" name="TextBox 2">
              <a:extLst>
                <a:ext uri="{FF2B5EF4-FFF2-40B4-BE49-F238E27FC236}">
                  <a16:creationId xmlns:a16="http://schemas.microsoft.com/office/drawing/2014/main" id="{B90EB46B-D944-4749-9E99-5079113BBE35}"/>
                </a:ext>
              </a:extLst>
            </p:cNvPr>
            <p:cNvSpPr txBox="1"/>
            <p:nvPr/>
          </p:nvSpPr>
          <p:spPr>
            <a:xfrm>
              <a:off x="3528392" y="2485310"/>
              <a:ext cx="748923" cy="215444"/>
            </a:xfrm>
            <a:prstGeom prst="rect">
              <a:avLst/>
            </a:prstGeom>
            <a:noFill/>
          </p:spPr>
          <p:txBody>
            <a:bodyPr wrap="none" rtlCol="0">
              <a:spAutoFit/>
            </a:bodyPr>
            <a:lstStyle/>
            <a:p>
              <a:r>
                <a:rPr lang="en-US" sz="800" dirty="0" err="1">
                  <a:latin typeface="Calibri" panose="020F0502020204030204" pitchFamily="34" charset="0"/>
                  <a:hlinkClick r:id="rId4"/>
                </a:rPr>
                <a:t>ClipartLibrary</a:t>
              </a:r>
              <a:endParaRPr lang="en-US" sz="800" dirty="0">
                <a:latin typeface="Calibri" panose="020F0502020204030204" pitchFamily="34" charset="0"/>
              </a:endParaRPr>
            </a:p>
          </p:txBody>
        </p:sp>
        <p:pic>
          <p:nvPicPr>
            <p:cNvPr id="7" name="Picture 6">
              <a:extLst>
                <a:ext uri="{FF2B5EF4-FFF2-40B4-BE49-F238E27FC236}">
                  <a16:creationId xmlns:a16="http://schemas.microsoft.com/office/drawing/2014/main" id="{2292C6D6-57E9-421E-9B09-58CFF86806A3}"/>
                </a:ext>
              </a:extLst>
            </p:cNvPr>
            <p:cNvPicPr>
              <a:picLocks noChangeAspect="1"/>
            </p:cNvPicPr>
            <p:nvPr/>
          </p:nvPicPr>
          <p:blipFill>
            <a:blip r:embed="rId5"/>
            <a:stretch>
              <a:fillRect/>
            </a:stretch>
          </p:blipFill>
          <p:spPr>
            <a:xfrm>
              <a:off x="3652838" y="618467"/>
              <a:ext cx="4047374" cy="1878842"/>
            </a:xfrm>
            <a:prstGeom prst="rect">
              <a:avLst/>
            </a:prstGeom>
            <a:ln w="28575">
              <a:solidFill>
                <a:schemeClr val="tx1"/>
              </a:solidFill>
            </a:ln>
          </p:spPr>
        </p:pic>
      </p:grpSp>
      <p:sp>
        <p:nvSpPr>
          <p:cNvPr id="6" name="Slide Number Placeholder 5">
            <a:extLst>
              <a:ext uri="{FF2B5EF4-FFF2-40B4-BE49-F238E27FC236}">
                <a16:creationId xmlns:a16="http://schemas.microsoft.com/office/drawing/2014/main" id="{3A824C14-374E-4301-BDE7-163F372B1F83}"/>
              </a:ext>
            </a:extLst>
          </p:cNvPr>
          <p:cNvSpPr>
            <a:spLocks noGrp="1"/>
          </p:cNvSpPr>
          <p:nvPr>
            <p:ph type="sldNum" sz="quarter" idx="12"/>
          </p:nvPr>
        </p:nvSpPr>
        <p:spPr/>
        <p:txBody>
          <a:bodyPr/>
          <a:lstStyle/>
          <a:p>
            <a:fld id="{2274E9FA-37CF-4BA9-A9BB-09DC62AFE1DA}" type="slidenum">
              <a:rPr lang="en-US" smtClean="0"/>
              <a:t>6</a:t>
            </a:fld>
            <a:endParaRPr lang="en-US"/>
          </a:p>
        </p:txBody>
      </p:sp>
    </p:spTree>
    <p:extLst>
      <p:ext uri="{BB962C8B-B14F-4D97-AF65-F5344CB8AC3E}">
        <p14:creationId xmlns:p14="http://schemas.microsoft.com/office/powerpoint/2010/main" val="317335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A0FAB-9AD3-465D-8CFE-8832E458C906}"/>
              </a:ext>
            </a:extLst>
          </p:cNvPr>
          <p:cNvSpPr txBox="1"/>
          <p:nvPr/>
        </p:nvSpPr>
        <p:spPr>
          <a:xfrm>
            <a:off x="706867" y="2507293"/>
            <a:ext cx="11206629" cy="2062103"/>
          </a:xfrm>
          <a:prstGeom prst="rect">
            <a:avLst/>
          </a:prstGeom>
          <a:noFill/>
        </p:spPr>
        <p:txBody>
          <a:bodyPr wrap="square" rtlCol="0">
            <a:spAutoFit/>
          </a:bodyPr>
          <a:lstStyle/>
          <a:p>
            <a:pPr lvl="0"/>
            <a:r>
              <a:rPr lang="es-MX" sz="3200" i="1" dirty="0">
                <a:latin typeface="Calibri" panose="020F0502020204030204" pitchFamily="34" charset="0"/>
              </a:rPr>
              <a:t>1.  ¿Qué es lo que te hace sentir (o te haría sentir) “comprendido,</a:t>
            </a:r>
            <a:br>
              <a:rPr lang="es-MX" sz="3200" i="1" dirty="0">
                <a:latin typeface="Calibri" panose="020F0502020204030204" pitchFamily="34" charset="0"/>
              </a:rPr>
            </a:br>
            <a:r>
              <a:rPr lang="es-MX" sz="3200" i="1" dirty="0">
                <a:latin typeface="Calibri" panose="020F0502020204030204" pitchFamily="34" charset="0"/>
              </a:rPr>
              <a:t>     valorado y respetado”?</a:t>
            </a:r>
            <a:br>
              <a:rPr lang="es-MX" sz="3200" i="1" dirty="0">
                <a:latin typeface="Calibri" panose="020F0502020204030204" pitchFamily="34" charset="0"/>
              </a:rPr>
            </a:br>
            <a:endParaRPr lang="en-US" sz="3200" i="1" dirty="0">
              <a:latin typeface="Calibri" panose="020F0502020204030204" pitchFamily="34" charset="0"/>
            </a:endParaRPr>
          </a:p>
          <a:p>
            <a:r>
              <a:rPr lang="es-MX" sz="3200" i="1" dirty="0">
                <a:latin typeface="Calibri" panose="020F0502020204030204" pitchFamily="34" charset="0"/>
              </a:rPr>
              <a:t>2.  ¿Cómo podría afectar esto el éxito de su hijo en la escuela?</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B4DA394-1EE3-4C81-9982-CBDB570C17E8}"/>
              </a:ext>
            </a:extLst>
          </p:cNvPr>
          <p:cNvGrpSpPr/>
          <p:nvPr/>
        </p:nvGrpSpPr>
        <p:grpSpPr>
          <a:xfrm>
            <a:off x="869978" y="397042"/>
            <a:ext cx="2571054" cy="1719735"/>
            <a:chOff x="865397" y="610825"/>
            <a:chExt cx="2290175" cy="1590558"/>
          </a:xfrm>
        </p:grpSpPr>
        <p:pic>
          <p:nvPicPr>
            <p:cNvPr id="7" name="Picture 6">
              <a:extLst>
                <a:ext uri="{FF2B5EF4-FFF2-40B4-BE49-F238E27FC236}">
                  <a16:creationId xmlns:a16="http://schemas.microsoft.com/office/drawing/2014/main" id="{B135446D-C7E1-4B67-8DDE-A6C2F5208AAD}"/>
                </a:ext>
              </a:extLst>
            </p:cNvPr>
            <p:cNvPicPr>
              <a:picLocks noChangeAspect="1"/>
            </p:cNvPicPr>
            <p:nvPr/>
          </p:nvPicPr>
          <p:blipFill>
            <a:blip r:embed="rId3"/>
            <a:stretch>
              <a:fillRect/>
            </a:stretch>
          </p:blipFill>
          <p:spPr>
            <a:xfrm>
              <a:off x="971779" y="610825"/>
              <a:ext cx="2183793" cy="1590558"/>
            </a:xfrm>
            <a:prstGeom prst="rect">
              <a:avLst/>
            </a:prstGeom>
            <a:ln w="19050">
              <a:noFill/>
            </a:ln>
          </p:spPr>
        </p:pic>
        <p:sp>
          <p:nvSpPr>
            <p:cNvPr id="8" name="TextBox 7">
              <a:extLst>
                <a:ext uri="{FF2B5EF4-FFF2-40B4-BE49-F238E27FC236}">
                  <a16:creationId xmlns:a16="http://schemas.microsoft.com/office/drawing/2014/main" id="{9AEC43D1-E747-4901-A53C-7601DB87BB85}"/>
                </a:ext>
              </a:extLst>
            </p:cNvPr>
            <p:cNvSpPr txBox="1"/>
            <p:nvPr/>
          </p:nvSpPr>
          <p:spPr>
            <a:xfrm rot="16200000">
              <a:off x="474400" y="1303976"/>
              <a:ext cx="994759" cy="212766"/>
            </a:xfrm>
            <a:prstGeom prst="rect">
              <a:avLst/>
            </a:prstGeom>
            <a:noFill/>
          </p:spPr>
          <p:txBody>
            <a:bodyPr wrap="none" rtlCol="0">
              <a:spAutoFit/>
            </a:bodyPr>
            <a:lstStyle/>
            <a:p>
              <a:r>
                <a:rPr lang="en-US" sz="800" dirty="0" err="1">
                  <a:latin typeface="Calibri" panose="020F0502020204030204" pitchFamily="34" charset="0"/>
                </a:rPr>
                <a:t>CreativeCommons</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C4214EDB-320E-4B50-A03E-AEA824A93495}"/>
              </a:ext>
            </a:extLst>
          </p:cNvPr>
          <p:cNvSpPr>
            <a:spLocks noGrp="1"/>
          </p:cNvSpPr>
          <p:nvPr>
            <p:ph type="sldNum" sz="quarter" idx="12"/>
          </p:nvPr>
        </p:nvSpPr>
        <p:spPr/>
        <p:txBody>
          <a:bodyPr/>
          <a:lstStyle/>
          <a:p>
            <a:fld id="{2274E9FA-37CF-4BA9-A9BB-09DC62AFE1DA}" type="slidenum">
              <a:rPr lang="en-US" smtClean="0"/>
              <a:t>7</a:t>
            </a:fld>
            <a:endParaRPr lang="en-US"/>
          </a:p>
        </p:txBody>
      </p:sp>
    </p:spTree>
    <p:extLst>
      <p:ext uri="{BB962C8B-B14F-4D97-AF65-F5344CB8AC3E}">
        <p14:creationId xmlns:p14="http://schemas.microsoft.com/office/powerpoint/2010/main" val="174765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F96DA-2C0B-47F9-920E-37B6381E6E76}"/>
              </a:ext>
            </a:extLst>
          </p:cNvPr>
          <p:cNvSpPr/>
          <p:nvPr/>
        </p:nvSpPr>
        <p:spPr>
          <a:xfrm>
            <a:off x="1241724" y="1970184"/>
            <a:ext cx="10950276" cy="3200876"/>
          </a:xfrm>
          <a:prstGeom prst="rect">
            <a:avLst/>
          </a:prstGeom>
        </p:spPr>
        <p:txBody>
          <a:bodyPr wrap="square">
            <a:spAutoFit/>
          </a:bodyPr>
          <a:lstStyle/>
          <a:p>
            <a:pPr>
              <a:spcBef>
                <a:spcPts val="600"/>
              </a:spcBef>
            </a:pPr>
            <a:r>
              <a:rPr lang="es-CO" sz="3200" dirty="0">
                <a:latin typeface="Calibri" panose="020F0502020204030204" pitchFamily="34" charset="0"/>
              </a:rPr>
              <a:t>Entiendo que</a:t>
            </a:r>
          </a:p>
          <a:p>
            <a:pPr lvl="0">
              <a:spcBef>
                <a:spcPts val="600"/>
              </a:spcBef>
            </a:pPr>
            <a:r>
              <a:rPr lang="es-CO" sz="3200" dirty="0">
                <a:latin typeface="Calibri" panose="020F0502020204030204" pitchFamily="34" charset="0"/>
              </a:rPr>
              <a:t>a)  lograr altos niveles de competencia en dos idiomas es </a:t>
            </a:r>
            <a:br>
              <a:rPr lang="es-CO" sz="3200" dirty="0">
                <a:latin typeface="Calibri" panose="020F0502020204030204" pitchFamily="34" charset="0"/>
              </a:rPr>
            </a:br>
            <a:r>
              <a:rPr lang="es-CO" sz="3200" dirty="0">
                <a:latin typeface="Calibri" panose="020F0502020204030204" pitchFamily="34" charset="0"/>
              </a:rPr>
              <a:t>     un proceso a largo plazo; y</a:t>
            </a:r>
          </a:p>
          <a:p>
            <a:pPr lvl="0">
              <a:spcBef>
                <a:spcPts val="600"/>
              </a:spcBef>
            </a:pPr>
            <a:r>
              <a:rPr lang="es-CO" sz="3200" dirty="0">
                <a:latin typeface="Calibri" panose="020F0502020204030204" pitchFamily="34" charset="0"/>
              </a:rPr>
              <a:t>b)  mi entendimiento y apoyo de la educación </a:t>
            </a:r>
            <a:r>
              <a:rPr lang="es-CO" sz="3200" i="1" dirty="0">
                <a:latin typeface="Calibri" panose="020F0502020204030204" pitchFamily="34" charset="0"/>
              </a:rPr>
              <a:t>DLI</a:t>
            </a:r>
            <a:r>
              <a:rPr lang="es-CO" sz="3200" dirty="0">
                <a:latin typeface="Calibri" panose="020F0502020204030204" pitchFamily="34" charset="0"/>
              </a:rPr>
              <a:t> ayudarán </a:t>
            </a:r>
            <a:br>
              <a:rPr lang="es-CO" sz="3200" dirty="0">
                <a:latin typeface="Calibri" panose="020F0502020204030204" pitchFamily="34" charset="0"/>
              </a:rPr>
            </a:br>
            <a:r>
              <a:rPr lang="es-CO" sz="3200" dirty="0">
                <a:latin typeface="Calibri" panose="020F0502020204030204" pitchFamily="34" charset="0"/>
              </a:rPr>
              <a:t>      a mantener el compromiso de mi hijo/a con el programa</a:t>
            </a:r>
            <a:br>
              <a:rPr lang="es-CO" sz="3200" dirty="0">
                <a:latin typeface="Calibri" panose="020F0502020204030204" pitchFamily="34" charset="0"/>
              </a:rPr>
            </a:br>
            <a:r>
              <a:rPr lang="es-CO" sz="3200" dirty="0">
                <a:latin typeface="Calibri" panose="020F0502020204030204" pitchFamily="34" charset="0"/>
              </a:rPr>
              <a:t>      durante la escuela secundaria.</a:t>
            </a:r>
          </a:p>
        </p:txBody>
      </p:sp>
      <p:sp>
        <p:nvSpPr>
          <p:cNvPr id="7" name="Flowchart: Preparation 6">
            <a:extLst>
              <a:ext uri="{FF2B5EF4-FFF2-40B4-BE49-F238E27FC236}">
                <a16:creationId xmlns:a16="http://schemas.microsoft.com/office/drawing/2014/main" id="{FE6488E1-BC97-454D-BBB6-8D5806E37454}"/>
              </a:ext>
            </a:extLst>
          </p:cNvPr>
          <p:cNvSpPr/>
          <p:nvPr/>
        </p:nvSpPr>
        <p:spPr>
          <a:xfrm>
            <a:off x="4415590" y="941144"/>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Objetivo 2</a:t>
            </a:r>
          </a:p>
        </p:txBody>
      </p:sp>
      <p:sp>
        <p:nvSpPr>
          <p:cNvPr id="3" name="Slide Number Placeholder 2">
            <a:extLst>
              <a:ext uri="{FF2B5EF4-FFF2-40B4-BE49-F238E27FC236}">
                <a16:creationId xmlns:a16="http://schemas.microsoft.com/office/drawing/2014/main" id="{CBD1E2A9-86ED-4CC3-91F2-C2E8E82633FC}"/>
              </a:ext>
            </a:extLst>
          </p:cNvPr>
          <p:cNvSpPr>
            <a:spLocks noGrp="1"/>
          </p:cNvSpPr>
          <p:nvPr>
            <p:ph type="sldNum" sz="quarter" idx="12"/>
          </p:nvPr>
        </p:nvSpPr>
        <p:spPr/>
        <p:txBody>
          <a:bodyPr/>
          <a:lstStyle/>
          <a:p>
            <a:fld id="{2274E9FA-37CF-4BA9-A9BB-09DC62AFE1DA}" type="slidenum">
              <a:rPr lang="en-US" smtClean="0"/>
              <a:t>8</a:t>
            </a:fld>
            <a:endParaRPr lang="en-US"/>
          </a:p>
        </p:txBody>
      </p:sp>
    </p:spTree>
    <p:extLst>
      <p:ext uri="{BB962C8B-B14F-4D97-AF65-F5344CB8AC3E}">
        <p14:creationId xmlns:p14="http://schemas.microsoft.com/office/powerpoint/2010/main" val="338626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383B2A-D8C9-4E52-B170-4E9EEBA75D7F}"/>
              </a:ext>
            </a:extLst>
          </p:cNvPr>
          <p:cNvSpPr/>
          <p:nvPr/>
        </p:nvSpPr>
        <p:spPr>
          <a:xfrm>
            <a:off x="314143" y="725874"/>
            <a:ext cx="11563714" cy="1077218"/>
          </a:xfrm>
          <a:prstGeom prst="rect">
            <a:avLst/>
          </a:prstGeom>
        </p:spPr>
        <p:txBody>
          <a:bodyPr wrap="square">
            <a:spAutoFit/>
          </a:bodyPr>
          <a:lstStyle/>
          <a:p>
            <a:r>
              <a:rPr lang="en-US" sz="3200" dirty="0">
                <a:latin typeface="Calibri" panose="020F0502020204030204" pitchFamily="34" charset="0"/>
              </a:rPr>
              <a:t>El </a:t>
            </a:r>
            <a:r>
              <a:rPr lang="en-US" sz="3200" dirty="0" err="1">
                <a:latin typeface="Calibri" panose="020F0502020204030204" pitchFamily="34" charset="0"/>
              </a:rPr>
              <a:t>programa</a:t>
            </a:r>
            <a:r>
              <a:rPr lang="en-US" sz="3200" dirty="0">
                <a:latin typeface="Calibri" panose="020F0502020204030204" pitchFamily="34" charset="0"/>
              </a:rPr>
              <a:t> DLI </a:t>
            </a:r>
            <a:r>
              <a:rPr lang="en-US" sz="3200" dirty="0" err="1">
                <a:latin typeface="Calibri" panose="020F0502020204030204" pitchFamily="34" charset="0"/>
              </a:rPr>
              <a:t>en</a:t>
            </a:r>
            <a:r>
              <a:rPr lang="en-US" sz="3200" dirty="0">
                <a:latin typeface="Calibri" panose="020F0502020204030204" pitchFamily="34" charset="0"/>
              </a:rPr>
              <a:t> </a:t>
            </a:r>
            <a:r>
              <a:rPr lang="en-US" sz="3200" dirty="0" err="1">
                <a:latin typeface="Calibri" panose="020F0502020204030204" pitchFamily="34" charset="0"/>
              </a:rPr>
              <a:t>nivel</a:t>
            </a:r>
            <a:r>
              <a:rPr lang="en-US" sz="3200" dirty="0">
                <a:latin typeface="Calibri" panose="020F0502020204030204" pitchFamily="34" charset="0"/>
              </a:rPr>
              <a:t> </a:t>
            </a:r>
            <a:r>
              <a:rPr lang="en-US" sz="3200" dirty="0" err="1">
                <a:latin typeface="Calibri" panose="020F0502020204030204" pitchFamily="34" charset="0"/>
              </a:rPr>
              <a:t>secundaria</a:t>
            </a:r>
            <a:endParaRPr lang="en-US" sz="3200" dirty="0">
              <a:latin typeface="Calibri" panose="020F0502020204030204" pitchFamily="34" charset="0"/>
            </a:endParaRPr>
          </a:p>
          <a:p>
            <a:r>
              <a:rPr lang="es-MX" sz="3200" i="1" dirty="0">
                <a:latin typeface="Calibri" panose="020F0502020204030204" pitchFamily="34" charset="0"/>
              </a:rPr>
              <a:t> </a:t>
            </a:r>
            <a:endParaRPr lang="en-US" sz="3200" i="1" dirty="0">
              <a:latin typeface="Calibri" panose="020F0502020204030204" pitchFamily="34" charset="0"/>
            </a:endParaRPr>
          </a:p>
        </p:txBody>
      </p:sp>
      <p:grpSp>
        <p:nvGrpSpPr>
          <p:cNvPr id="5" name="Group 4">
            <a:extLst>
              <a:ext uri="{FF2B5EF4-FFF2-40B4-BE49-F238E27FC236}">
                <a16:creationId xmlns:a16="http://schemas.microsoft.com/office/drawing/2014/main" id="{178DADF9-5D4C-416D-BCB1-85A16FD5C812}"/>
              </a:ext>
            </a:extLst>
          </p:cNvPr>
          <p:cNvGrpSpPr/>
          <p:nvPr/>
        </p:nvGrpSpPr>
        <p:grpSpPr>
          <a:xfrm>
            <a:off x="1131514" y="1919201"/>
            <a:ext cx="3479874" cy="2514391"/>
            <a:chOff x="1901535" y="2274838"/>
            <a:chExt cx="3479874" cy="2514391"/>
          </a:xfrm>
        </p:grpSpPr>
        <p:pic>
          <p:nvPicPr>
            <p:cNvPr id="17" name="Picture 16">
              <a:extLst>
                <a:ext uri="{FF2B5EF4-FFF2-40B4-BE49-F238E27FC236}">
                  <a16:creationId xmlns:a16="http://schemas.microsoft.com/office/drawing/2014/main" id="{D65C7DA9-42C6-4505-BE71-3C1B5C581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626" y="2274838"/>
              <a:ext cx="3477783" cy="2319973"/>
            </a:xfrm>
            <a:prstGeom prst="rect">
              <a:avLst/>
            </a:prstGeom>
          </p:spPr>
        </p:pic>
        <p:sp>
          <p:nvSpPr>
            <p:cNvPr id="18" name="TextBox 17">
              <a:extLst>
                <a:ext uri="{FF2B5EF4-FFF2-40B4-BE49-F238E27FC236}">
                  <a16:creationId xmlns:a16="http://schemas.microsoft.com/office/drawing/2014/main" id="{ADC0CDFF-8373-4BE5-9A89-4021679855BA}"/>
                </a:ext>
              </a:extLst>
            </p:cNvPr>
            <p:cNvSpPr txBox="1"/>
            <p:nvPr/>
          </p:nvSpPr>
          <p:spPr>
            <a:xfrm>
              <a:off x="1901535" y="4573785"/>
              <a:ext cx="974947" cy="215444"/>
            </a:xfrm>
            <a:prstGeom prst="rect">
              <a:avLst/>
            </a:prstGeom>
            <a:noFill/>
          </p:spPr>
          <p:txBody>
            <a:bodyPr wrap="none" rtlCol="0">
              <a:spAutoFit/>
            </a:bodyPr>
            <a:lstStyle/>
            <a:p>
              <a:r>
                <a:rPr lang="en-US" sz="800" dirty="0">
                  <a:latin typeface="Calibri" panose="020F0502020204030204" pitchFamily="34" charset="0"/>
                  <a:hlinkClick r:id="rId4"/>
                </a:rPr>
                <a:t>Creative Commons</a:t>
              </a:r>
              <a:endParaRPr lang="en-US" sz="800" dirty="0">
                <a:latin typeface="Calibri" panose="020F0502020204030204" pitchFamily="34" charset="0"/>
              </a:endParaRPr>
            </a:p>
          </p:txBody>
        </p:sp>
      </p:grpSp>
      <p:sp>
        <p:nvSpPr>
          <p:cNvPr id="4" name="TextBox 3">
            <a:extLst>
              <a:ext uri="{FF2B5EF4-FFF2-40B4-BE49-F238E27FC236}">
                <a16:creationId xmlns:a16="http://schemas.microsoft.com/office/drawing/2014/main" id="{8FEFBCED-C4E4-1F48-9198-4818EDF9FBB8}"/>
              </a:ext>
            </a:extLst>
          </p:cNvPr>
          <p:cNvSpPr txBox="1"/>
          <p:nvPr/>
        </p:nvSpPr>
        <p:spPr>
          <a:xfrm>
            <a:off x="0" y="6485065"/>
            <a:ext cx="11022519" cy="307777"/>
          </a:xfrm>
          <a:prstGeom prst="rect">
            <a:avLst/>
          </a:prstGeom>
          <a:noFill/>
        </p:spPr>
        <p:txBody>
          <a:bodyPr wrap="square" rtlCol="0">
            <a:spAutoFit/>
          </a:bodyPr>
          <a:lstStyle/>
          <a:p>
            <a:r>
              <a:rPr lang="en-US" sz="1400" dirty="0">
                <a:latin typeface="Calibri" panose="020F0502020204030204" pitchFamily="34" charset="0"/>
              </a:rPr>
              <a:t>(Lazar, 2019 </a:t>
            </a:r>
            <a:r>
              <a:rPr lang="en-US" sz="1400" u="sng"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https://medium.com/@mehdilazar/why-immersion-is-important-in-middle-school-f73a77390ab5</a:t>
            </a:r>
            <a:r>
              <a:rPr lang="en-US" sz="1400" u="sng"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ndParaRPr>
          </a:p>
        </p:txBody>
      </p:sp>
      <p:sp>
        <p:nvSpPr>
          <p:cNvPr id="3" name="Rectangle 2">
            <a:extLst>
              <a:ext uri="{FF2B5EF4-FFF2-40B4-BE49-F238E27FC236}">
                <a16:creationId xmlns:a16="http://schemas.microsoft.com/office/drawing/2014/main" id="{67F8C86F-C9AB-4646-AD80-D8ADAFE6B6FD}"/>
              </a:ext>
            </a:extLst>
          </p:cNvPr>
          <p:cNvSpPr/>
          <p:nvPr/>
        </p:nvSpPr>
        <p:spPr>
          <a:xfrm>
            <a:off x="4838209" y="1803092"/>
            <a:ext cx="6567728" cy="3046988"/>
          </a:xfrm>
          <a:prstGeom prst="rect">
            <a:avLst/>
          </a:prstGeom>
        </p:spPr>
        <p:txBody>
          <a:bodyPr wrap="square">
            <a:spAutoFit/>
          </a:bodyPr>
          <a:lstStyle/>
          <a:p>
            <a:r>
              <a:rPr lang="es-MX" sz="3200" dirty="0">
                <a:latin typeface="Calibri" panose="020F0502020204030204" pitchFamily="34" charset="0"/>
              </a:rPr>
              <a:t>Un logro importante del desarrollo ocurre justo antes de la pubertad y dura hasta mediados de los veinte años. Esta segunda oleada de desarrollo cerebral significa dos cosas para la educación DLI:</a:t>
            </a:r>
            <a:endParaRPr lang="en-US" sz="320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AC26B53A-5258-4C86-A205-44989242C394}"/>
              </a:ext>
            </a:extLst>
          </p:cNvPr>
          <p:cNvSpPr>
            <a:spLocks noGrp="1"/>
          </p:cNvSpPr>
          <p:nvPr>
            <p:ph type="sldNum" sz="quarter" idx="12"/>
          </p:nvPr>
        </p:nvSpPr>
        <p:spPr/>
        <p:txBody>
          <a:bodyPr/>
          <a:lstStyle/>
          <a:p>
            <a:fld id="{2274E9FA-37CF-4BA9-A9BB-09DC62AFE1DA}" type="slidenum">
              <a:rPr lang="en-US" smtClean="0"/>
              <a:t>9</a:t>
            </a:fld>
            <a:endParaRPr lang="en-US"/>
          </a:p>
        </p:txBody>
      </p:sp>
    </p:spTree>
    <p:extLst>
      <p:ext uri="{BB962C8B-B14F-4D97-AF65-F5344CB8AC3E}">
        <p14:creationId xmlns:p14="http://schemas.microsoft.com/office/powerpoint/2010/main" val="20706959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11577</TotalTime>
  <Words>4053</Words>
  <Application>Microsoft Macintosh PowerPoint</Application>
  <PresentationFormat>Widescreen</PresentationFormat>
  <Paragraphs>290</Paragraphs>
  <Slides>37</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Amienne</vt:lpstr>
      <vt:lpstr>Arial</vt:lpstr>
      <vt:lpstr>Arial Narrow</vt:lpstr>
      <vt:lpstr>Calibri</vt:lpstr>
      <vt:lpstr>Calibri Light</vt:lpstr>
      <vt:lpstr>MV Boli</vt:lpstr>
      <vt:lpstr>Wingdings</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Referencias</vt:lpstr>
      <vt:lpstr>Referencias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Diane J Tedick PhD</cp:lastModifiedBy>
  <cp:revision>279</cp:revision>
  <dcterms:created xsi:type="dcterms:W3CDTF">2021-03-11T01:51:58Z</dcterms:created>
  <dcterms:modified xsi:type="dcterms:W3CDTF">2021-05-31T18:41:39Z</dcterms:modified>
</cp:coreProperties>
</file>