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9" r:id="rId1"/>
  </p:sldMasterIdLst>
  <p:notesMasterIdLst>
    <p:notesMasterId r:id="rId37"/>
  </p:notesMasterIdLst>
  <p:sldIdLst>
    <p:sldId id="427" r:id="rId2"/>
    <p:sldId id="377" r:id="rId3"/>
    <p:sldId id="353" r:id="rId4"/>
    <p:sldId id="307" r:id="rId5"/>
    <p:sldId id="440" r:id="rId6"/>
    <p:sldId id="441" r:id="rId7"/>
    <p:sldId id="507" r:id="rId8"/>
    <p:sldId id="443" r:id="rId9"/>
    <p:sldId id="326" r:id="rId10"/>
    <p:sldId id="327" r:id="rId11"/>
    <p:sldId id="328" r:id="rId12"/>
    <p:sldId id="503" r:id="rId13"/>
    <p:sldId id="266" r:id="rId14"/>
    <p:sldId id="505" r:id="rId15"/>
    <p:sldId id="442" r:id="rId16"/>
    <p:sldId id="294" r:id="rId17"/>
    <p:sldId id="308" r:id="rId18"/>
    <p:sldId id="431" r:id="rId19"/>
    <p:sldId id="506" r:id="rId20"/>
    <p:sldId id="295" r:id="rId21"/>
    <p:sldId id="316" r:id="rId22"/>
    <p:sldId id="265" r:id="rId23"/>
    <p:sldId id="450" r:id="rId24"/>
    <p:sldId id="504" r:id="rId25"/>
    <p:sldId id="502" r:id="rId26"/>
    <p:sldId id="310" r:id="rId27"/>
    <p:sldId id="457" r:id="rId28"/>
    <p:sldId id="455" r:id="rId29"/>
    <p:sldId id="458" r:id="rId30"/>
    <p:sldId id="500" r:id="rId31"/>
    <p:sldId id="508" r:id="rId32"/>
    <p:sldId id="315" r:id="rId33"/>
    <p:sldId id="509" r:id="rId34"/>
    <p:sldId id="339" r:id="rId35"/>
    <p:sldId id="51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8" clrIdx="0"/>
  <p:cmAuthor id="1" name="Tara Fortune"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9E0"/>
    <a:srgbClr val="F9F8F6"/>
    <a:srgbClr val="F7DDB8"/>
    <a:srgbClr val="7FC1AE"/>
    <a:srgbClr val="2F4D60"/>
    <a:srgbClr val="16164A"/>
    <a:srgbClr val="1F540C"/>
    <a:srgbClr val="0B5D20"/>
    <a:srgbClr val="00682F"/>
    <a:srgbClr val="BEA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5" autoAdjust="0"/>
    <p:restoredTop sz="84626" autoAdjust="0"/>
  </p:normalViewPr>
  <p:slideViewPr>
    <p:cSldViewPr>
      <p:cViewPr varScale="1">
        <p:scale>
          <a:sx n="137" d="100"/>
          <a:sy n="137" d="100"/>
        </p:scale>
        <p:origin x="680" y="19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2025429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l01904869.schoolwires.net/Page/68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time_continue=74&amp;v=xDUVP1Jdrn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endParaRPr lang="en" i="1" baseline="0" dirty="0"/>
          </a:p>
          <a:p>
            <a:pPr lvl="0">
              <a:spcBef>
                <a:spcPts val="0"/>
              </a:spcBef>
              <a:buNone/>
            </a:pPr>
            <a:endParaRPr dirty="0"/>
          </a:p>
        </p:txBody>
      </p:sp>
    </p:spTree>
    <p:extLst>
      <p:ext uri="{BB962C8B-B14F-4D97-AF65-F5344CB8AC3E}">
        <p14:creationId xmlns:p14="http://schemas.microsoft.com/office/powerpoint/2010/main" val="394107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362847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104937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kern="1200" dirty="0">
                <a:solidFill>
                  <a:schemeClr val="tx1"/>
                </a:solidFill>
                <a:effectLst/>
                <a:latin typeface="+mn-lt"/>
                <a:ea typeface="+mn-ea"/>
                <a:cs typeface="+mn-cs"/>
              </a:rPr>
              <a:t>C</a:t>
            </a:r>
            <a:r>
              <a:rPr lang="en-US" sz="1100" i="1" kern="1200" dirty="0">
                <a:solidFill>
                  <a:schemeClr val="tx1"/>
                </a:solidFill>
                <a:effectLst/>
                <a:latin typeface="+mn-lt"/>
                <a:ea typeface="+mn-ea"/>
                <a:cs typeface="+mn-cs"/>
              </a:rPr>
              <a:t>lick on each of the two pictures on the left to see the videos or on the video icon to take you to the home page</a:t>
            </a:r>
            <a:r>
              <a:rPr lang="en-US" sz="1100" kern="1200" dirty="0">
                <a:solidFill>
                  <a:schemeClr val="tx1"/>
                </a:solidFill>
                <a:effectLst/>
                <a:latin typeface="+mn-lt"/>
                <a:ea typeface="+mn-ea"/>
                <a:cs typeface="+mn-cs"/>
              </a:rPr>
              <a:t>:  </a:t>
            </a:r>
            <a:r>
              <a:rPr lang="en-US" sz="1100" i="1" u="sng" kern="1200" dirty="0">
                <a:solidFill>
                  <a:schemeClr val="tx1"/>
                </a:solidFill>
                <a:effectLst/>
                <a:latin typeface="+mn-lt"/>
                <a:ea typeface="+mn-ea"/>
                <a:cs typeface="+mn-cs"/>
                <a:hlinkClick r:id="rId3"/>
              </a:rPr>
              <a:t>https://il01904869.schoolwires.net/Page/681</a:t>
            </a:r>
            <a:r>
              <a:rPr lang="en-US" sz="1100" i="1" kern="1200" dirty="0">
                <a:solidFill>
                  <a:schemeClr val="tx1"/>
                </a:solidFill>
                <a:effectLst/>
                <a:latin typeface="+mn-lt"/>
                <a:ea typeface="+mn-ea"/>
                <a:cs typeface="+mn-cs"/>
              </a:rPr>
              <a:t> The home page includes all of the videos.  You could just use that, but just in case their site links don’t work, here are the YouTube URLs:</a:t>
            </a:r>
            <a:br>
              <a:rPr lang="en-US" sz="1100" i="1" kern="1200" dirty="0">
                <a:solidFill>
                  <a:schemeClr val="tx1"/>
                </a:solidFill>
                <a:effectLst/>
                <a:latin typeface="+mn-lt"/>
                <a:ea typeface="+mn-ea"/>
                <a:cs typeface="+mn-cs"/>
              </a:rPr>
            </a:br>
            <a:r>
              <a:rPr lang="en-US" sz="1100" i="1" u="sng" kern="1200" dirty="0">
                <a:solidFill>
                  <a:schemeClr val="tx1"/>
                </a:solidFill>
                <a:effectLst/>
                <a:latin typeface="+mn-lt"/>
                <a:ea typeface="+mn-ea"/>
                <a:cs typeface="+mn-cs"/>
                <a:hlinkClick r:id="rId4"/>
              </a:rPr>
              <a:t>https://www.youtube.com/watch?time_continue=74&amp;v=xDUVP1Jdrn0</a:t>
            </a:r>
            <a:br>
              <a:rPr lang="en-US" sz="1100" i="1" kern="1200" dirty="0">
                <a:solidFill>
                  <a:schemeClr val="tx1"/>
                </a:solidFill>
                <a:effectLst/>
                <a:latin typeface="+mn-lt"/>
                <a:ea typeface="+mn-ea"/>
                <a:cs typeface="+mn-cs"/>
              </a:rPr>
            </a:br>
            <a:r>
              <a:rPr lang="en-US" sz="1100" i="1" kern="1200" dirty="0">
                <a:solidFill>
                  <a:schemeClr val="tx1"/>
                </a:solidFill>
                <a:effectLst/>
                <a:latin typeface="+mn-lt"/>
                <a:ea typeface="+mn-ea"/>
                <a:cs typeface="+mn-cs"/>
              </a:rPr>
              <a:t>https://www.youtube.com/watch?time_continue=2&amp;v=plSHKr9bpVI</a:t>
            </a:r>
          </a:p>
          <a:p>
            <a:pPr>
              <a:buNone/>
            </a:pPr>
            <a:endParaRPr lang="en-US" sz="1100" i="1" kern="1200" dirty="0">
              <a:solidFill>
                <a:schemeClr val="tx1"/>
              </a:solidFill>
              <a:effectLst/>
              <a:latin typeface="+mn-lt"/>
              <a:ea typeface="+mn-ea"/>
              <a:cs typeface="+mn-cs"/>
            </a:endParaRPr>
          </a:p>
          <a:p>
            <a:pPr>
              <a:buNone/>
            </a:pPr>
            <a:endParaRPr lang="en-US" sz="1100" i="1" kern="1200" dirty="0">
              <a:solidFill>
                <a:schemeClr val="tx1"/>
              </a:solidFill>
              <a:effectLst/>
              <a:latin typeface="+mn-lt"/>
              <a:ea typeface="+mn-ea"/>
              <a:cs typeface="+mn-cs"/>
            </a:endParaRPr>
          </a:p>
          <a:p>
            <a:pPr>
              <a:buNone/>
            </a:pPr>
            <a:endParaRPr lang="en-US" sz="1100" i="1"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Click on the video icon on the right for the second video.  This one is all in English, but it does show an English and a Chinese home language (or heritage?) speaker as well as Spanish speakers. You can stop at 2:06. </a:t>
            </a:r>
          </a:p>
          <a:p>
            <a:pPr>
              <a:buNone/>
            </a:pPr>
            <a:r>
              <a:rPr lang="en-US" sz="1100" i="1" kern="1200" dirty="0">
                <a:solidFill>
                  <a:schemeClr val="tx1"/>
                </a:solidFill>
                <a:effectLst/>
                <a:latin typeface="+mn-lt"/>
                <a:ea typeface="+mn-ea"/>
                <a:cs typeface="+mn-cs"/>
              </a:rPr>
              <a:t>https://www.youtube.com/watch?v=8uBStCM9Fw8</a:t>
            </a:r>
          </a:p>
          <a:p>
            <a:pPr>
              <a:buNone/>
            </a:pPr>
            <a:endParaRPr lang="en-US" sz="1100"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It's unfortunate that most of these students are Spanish home language speakers.  You should add that many seals have been awarded to English speaking students who have learned Spanish (and other languages) as a second language.</a:t>
            </a:r>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7011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s-MX" sz="1100" kern="1200" dirty="0">
                <a:solidFill>
                  <a:schemeClr val="tx1"/>
                </a:solidFill>
                <a:effectLst/>
                <a:latin typeface="+mn-lt"/>
                <a:ea typeface="+mn-ea"/>
                <a:cs typeface="+mn-cs"/>
              </a:rPr>
              <a:t>Los alumnos con altos niveles de bilingüismo y alfabetización bilingüe pueden conseguir créditos universitarios, incluso antes de ir a la universidad, por diferentes vías. ¡Estas son excelentes maneras de obtener créditos universitarios GRATIS! </a:t>
            </a:r>
            <a:r>
              <a:rPr lang="es-MX" sz="1100" i="1" kern="1200" dirty="0" err="1">
                <a:solidFill>
                  <a:schemeClr val="tx1"/>
                </a:solidFill>
                <a:effectLst/>
                <a:latin typeface="+mn-lt"/>
                <a:ea typeface="+mn-ea"/>
                <a:cs typeface="+mn-cs"/>
              </a:rPr>
              <a:t>Read</a:t>
            </a:r>
            <a:r>
              <a:rPr lang="es-MX" sz="1100" i="1" kern="1200" dirty="0">
                <a:solidFill>
                  <a:schemeClr val="tx1"/>
                </a:solidFill>
                <a:effectLst/>
                <a:latin typeface="+mn-lt"/>
                <a:ea typeface="+mn-ea"/>
                <a:cs typeface="+mn-cs"/>
              </a:rPr>
              <a:t> </a:t>
            </a:r>
            <a:r>
              <a:rPr lang="es-MX" sz="1100" i="1" kern="1200" dirty="0" err="1">
                <a:solidFill>
                  <a:schemeClr val="tx1"/>
                </a:solidFill>
                <a:effectLst/>
                <a:latin typeface="+mn-lt"/>
                <a:ea typeface="+mn-ea"/>
                <a:cs typeface="+mn-cs"/>
              </a:rPr>
              <a:t>the</a:t>
            </a:r>
            <a:r>
              <a:rPr lang="es-MX" sz="1100" i="1" kern="1200" dirty="0">
                <a:solidFill>
                  <a:schemeClr val="tx1"/>
                </a:solidFill>
                <a:effectLst/>
                <a:latin typeface="+mn-lt"/>
                <a:ea typeface="+mn-ea"/>
                <a:cs typeface="+mn-cs"/>
              </a:rPr>
              <a:t> </a:t>
            </a:r>
            <a:r>
              <a:rPr lang="es-MX" sz="1100" i="1" kern="1200" dirty="0" err="1">
                <a:solidFill>
                  <a:schemeClr val="tx1"/>
                </a:solidFill>
                <a:effectLst/>
                <a:latin typeface="+mn-lt"/>
                <a:ea typeface="+mn-ea"/>
                <a:cs typeface="+mn-cs"/>
              </a:rPr>
              <a:t>slide</a:t>
            </a:r>
            <a:r>
              <a:rPr lang="es-MX"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Provide</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information</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about</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the</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options</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specific</a:t>
            </a:r>
            <a:r>
              <a:rPr lang="es-ES" sz="1100" i="1" kern="1200" dirty="0">
                <a:solidFill>
                  <a:schemeClr val="tx1"/>
                </a:solidFill>
                <a:effectLst/>
                <a:latin typeface="+mn-lt"/>
                <a:ea typeface="+mn-ea"/>
                <a:cs typeface="+mn-cs"/>
              </a:rPr>
              <a:t> to </a:t>
            </a:r>
            <a:r>
              <a:rPr lang="es-ES" sz="1100" i="1" kern="1200" dirty="0" err="1">
                <a:solidFill>
                  <a:schemeClr val="tx1"/>
                </a:solidFill>
                <a:effectLst/>
                <a:latin typeface="+mn-lt"/>
                <a:ea typeface="+mn-ea"/>
                <a:cs typeface="+mn-cs"/>
              </a:rPr>
              <a:t>your</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district</a:t>
            </a:r>
            <a:r>
              <a:rPr lang="es-ES" sz="1100" i="1" kern="1200" dirty="0">
                <a:solidFill>
                  <a:schemeClr val="tx1"/>
                </a:solidFill>
                <a:effectLst/>
                <a:latin typeface="+mn-lt"/>
                <a:ea typeface="+mn-ea"/>
                <a:cs typeface="+mn-cs"/>
              </a:rPr>
              <a:t>.</a:t>
            </a:r>
          </a:p>
          <a:p>
            <a:pPr>
              <a:buNone/>
            </a:pPr>
            <a:endParaRPr lang="es-E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s-ES" sz="1100" u="none" strike="noStrike" kern="1200" dirty="0">
                <a:solidFill>
                  <a:schemeClr val="tx1"/>
                </a:solidFill>
                <a:effectLst/>
                <a:latin typeface="+mn-lt"/>
                <a:ea typeface="+mn-ea"/>
                <a:cs typeface="+mn-cs"/>
              </a:rPr>
              <a:t>La Colocación Avanzada (</a:t>
            </a:r>
            <a:r>
              <a:rPr lang="es-ES" sz="1100" u="none" strike="noStrike" kern="1200" dirty="0" err="1">
                <a:solidFill>
                  <a:schemeClr val="tx1"/>
                </a:solidFill>
                <a:effectLst/>
                <a:latin typeface="+mn-lt"/>
                <a:ea typeface="+mn-ea"/>
                <a:cs typeface="+mn-cs"/>
              </a:rPr>
              <a:t>Advanced</a:t>
            </a:r>
            <a:r>
              <a:rPr lang="es-ES" sz="1100" u="none" strike="noStrike" kern="1200" dirty="0">
                <a:solidFill>
                  <a:schemeClr val="tx1"/>
                </a:solidFill>
                <a:effectLst/>
                <a:latin typeface="+mn-lt"/>
                <a:ea typeface="+mn-ea"/>
                <a:cs typeface="+mn-cs"/>
              </a:rPr>
              <a:t> </a:t>
            </a:r>
            <a:r>
              <a:rPr lang="es-ES" sz="1100" u="none" strike="noStrike" kern="1200" dirty="0" err="1">
                <a:solidFill>
                  <a:schemeClr val="tx1"/>
                </a:solidFill>
                <a:effectLst/>
                <a:latin typeface="+mn-lt"/>
                <a:ea typeface="+mn-ea"/>
                <a:cs typeface="+mn-cs"/>
              </a:rPr>
              <a:t>Placement</a:t>
            </a:r>
            <a:r>
              <a:rPr lang="es-ES" sz="1100" u="none" strike="noStrike" kern="1200" dirty="0">
                <a:solidFill>
                  <a:schemeClr val="tx1"/>
                </a:solidFill>
                <a:effectLst/>
                <a:latin typeface="+mn-lt"/>
                <a:ea typeface="+mn-ea"/>
                <a:cs typeface="+mn-cs"/>
              </a:rPr>
              <a:t>, AP, en inglés) es un programa en los Estados Unidos y Canadá que ofrece planes de estudios universitarios y exámenes a los estudiantes de escuela secundaria. La mayoría de los colegios y universidades en todo el país ofrecen créditos universitarios, colocación avanzada o ambos, para los puntajes de los exámenes AP que califican.</a:t>
            </a:r>
            <a:br>
              <a:rPr lang="es-ES" sz="1100" u="none" strike="noStrike" kern="1200" dirty="0">
                <a:solidFill>
                  <a:schemeClr val="tx1"/>
                </a:solidFill>
                <a:effectLst/>
                <a:latin typeface="+mn-lt"/>
                <a:ea typeface="+mn-ea"/>
                <a:cs typeface="+mn-cs"/>
              </a:rPr>
            </a:br>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100" kern="1200" dirty="0">
                <a:solidFill>
                  <a:schemeClr val="tx1"/>
                </a:solidFill>
                <a:effectLst/>
                <a:latin typeface="+mn-lt"/>
                <a:ea typeface="+mn-ea"/>
                <a:cs typeface="+mn-cs"/>
              </a:rPr>
              <a:t>Minnesota State Colleges </a:t>
            </a:r>
            <a:r>
              <a:rPr lang="en-US" sz="1100" kern="1200" dirty="0" err="1">
                <a:solidFill>
                  <a:schemeClr val="tx1"/>
                </a:solidFill>
                <a:effectLst/>
                <a:latin typeface="+mn-lt"/>
                <a:ea typeface="+mn-ea"/>
                <a:cs typeface="+mn-cs"/>
              </a:rPr>
              <a:t>ofrecen</a:t>
            </a:r>
            <a:r>
              <a:rPr lang="en-US" sz="1100" kern="1200" dirty="0">
                <a:solidFill>
                  <a:schemeClr val="tx1"/>
                </a:solidFill>
                <a:effectLst/>
                <a:latin typeface="+mn-lt"/>
                <a:ea typeface="+mn-ea"/>
                <a:cs typeface="+mn-cs"/>
              </a:rPr>
              <a:t> </a:t>
            </a:r>
            <a:r>
              <a:rPr lang="es-ES" altLang="es-MX" sz="1100" dirty="0">
                <a:solidFill>
                  <a:srgbClr val="002060"/>
                </a:solidFill>
                <a:latin typeface="Calibri" panose="020F0502020204030204" pitchFamily="34" charset="0"/>
                <a:cs typeface="Calibri" panose="020F0502020204030204" pitchFamily="34" charset="0"/>
              </a:rPr>
              <a:t>créditos retroactivos para el dominio del idioma, basado en el examen de dominio del idioma</a:t>
            </a:r>
            <a:r>
              <a:rPr lang="en" altLang="es-MX" sz="1100" dirty="0">
                <a:solidFill>
                  <a:srgbClr val="002060"/>
                </a:solidFill>
                <a:latin typeface="Calibri" panose="020F0502020204030204" pitchFamily="34" charset="0"/>
                <a:cs typeface="Calibri" panose="020F0502020204030204" pitchFamily="34" charset="0"/>
              </a:rPr>
              <a:t>.</a:t>
            </a:r>
            <a:endParaRPr lang="en-US" sz="1100" dirty="0">
              <a:latin typeface="Calibri" panose="020F0502020204030204" pitchFamily="34" charset="0"/>
            </a:endParaRPr>
          </a:p>
          <a:p>
            <a:endParaRPr lang="en-US" sz="1100" kern="1200" dirty="0">
              <a:solidFill>
                <a:schemeClr val="tx1"/>
              </a:solidFill>
              <a:effectLst/>
              <a:latin typeface="+mn-lt"/>
              <a:ea typeface="+mn-ea"/>
              <a:cs typeface="+mn-cs"/>
            </a:endParaRPr>
          </a:p>
          <a:p>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For</a:t>
            </a:r>
            <a:r>
              <a:rPr lang="es-ES" sz="1100" i="1" kern="1200" dirty="0">
                <a:solidFill>
                  <a:schemeClr val="tx1"/>
                </a:solidFill>
                <a:effectLst/>
                <a:latin typeface="+mn-lt"/>
                <a:ea typeface="+mn-ea"/>
                <a:cs typeface="+mn-cs"/>
              </a:rPr>
              <a:t> </a:t>
            </a:r>
            <a:r>
              <a:rPr lang="es-ES" sz="1100" i="1" kern="1200" dirty="0" err="1">
                <a:solidFill>
                  <a:schemeClr val="tx1"/>
                </a:solidFill>
                <a:effectLst/>
                <a:latin typeface="+mn-lt"/>
                <a:ea typeface="+mn-ea"/>
                <a:cs typeface="+mn-cs"/>
              </a:rPr>
              <a:t>the</a:t>
            </a:r>
            <a:r>
              <a:rPr lang="es-ES" sz="1100" i="1" kern="1200" dirty="0">
                <a:solidFill>
                  <a:schemeClr val="tx1"/>
                </a:solidFill>
                <a:effectLst/>
                <a:latin typeface="+mn-lt"/>
                <a:ea typeface="+mn-ea"/>
                <a:cs typeface="+mn-cs"/>
              </a:rPr>
              <a:t> IB diploma:  </a:t>
            </a:r>
            <a:r>
              <a:rPr lang="es-MX" sz="1100" kern="1200" dirty="0">
                <a:solidFill>
                  <a:schemeClr val="tx1"/>
                </a:solidFill>
                <a:effectLst/>
                <a:latin typeface="+mn-lt"/>
                <a:ea typeface="+mn-ea"/>
                <a:cs typeface="+mn-cs"/>
              </a:rPr>
              <a:t>Los alumnos que no obtienen el diploma </a:t>
            </a:r>
            <a:r>
              <a:rPr lang="es-MX" sz="1100" i="1" kern="1200" dirty="0">
                <a:solidFill>
                  <a:schemeClr val="tx1"/>
                </a:solidFill>
                <a:effectLst/>
                <a:latin typeface="+mn-lt"/>
                <a:ea typeface="+mn-ea"/>
                <a:cs typeface="+mn-cs"/>
              </a:rPr>
              <a:t>IB</a:t>
            </a:r>
            <a:r>
              <a:rPr lang="es-MX" sz="1100" kern="1200" dirty="0">
                <a:solidFill>
                  <a:schemeClr val="tx1"/>
                </a:solidFill>
                <a:effectLst/>
                <a:latin typeface="+mn-lt"/>
                <a:ea typeface="+mn-ea"/>
                <a:cs typeface="+mn-cs"/>
              </a:rPr>
              <a:t> siguen siendo candidatos elegibles para conseguir créditos universitarios. Pero, los alumnos que obtienen el diploma </a:t>
            </a:r>
            <a:r>
              <a:rPr lang="es-MX" sz="1100" i="1" kern="1200" dirty="0">
                <a:solidFill>
                  <a:schemeClr val="tx1"/>
                </a:solidFill>
                <a:effectLst/>
                <a:latin typeface="+mn-lt"/>
                <a:ea typeface="+mn-ea"/>
                <a:cs typeface="+mn-cs"/>
              </a:rPr>
              <a:t>IB</a:t>
            </a:r>
            <a:r>
              <a:rPr lang="es-MX" sz="1100" kern="1200" dirty="0">
                <a:solidFill>
                  <a:schemeClr val="tx1"/>
                </a:solidFill>
                <a:effectLst/>
                <a:latin typeface="+mn-lt"/>
                <a:ea typeface="+mn-ea"/>
                <a:cs typeface="+mn-cs"/>
              </a:rPr>
              <a:t> reciben más créditos universitarios que aquéllos que no lo hacen.</a:t>
            </a:r>
            <a:br>
              <a:rPr lang="es-MX" sz="1100" kern="1200" dirty="0">
                <a:solidFill>
                  <a:schemeClr val="tx1"/>
                </a:solidFill>
                <a:effectLst/>
                <a:latin typeface="+mn-lt"/>
                <a:ea typeface="+mn-ea"/>
                <a:cs typeface="+mn-cs"/>
              </a:rPr>
            </a:br>
            <a:r>
              <a:rPr lang="es-MX" sz="1100" kern="1200" dirty="0">
                <a:solidFill>
                  <a:schemeClr val="tx1"/>
                </a:solidFill>
                <a:effectLst/>
                <a:latin typeface="+mn-lt"/>
                <a:ea typeface="+mn-ea"/>
                <a:cs typeface="+mn-cs"/>
              </a:rPr>
              <a:t>Requisito para idioma extranjero IB: los alumnos deben estar en el nivel 6 - Los alumnos de DLI tienen un salto inicial para completar el requisito de idioma.</a:t>
            </a:r>
            <a:endParaRPr lang="en-US" sz="1100" kern="1200" dirty="0">
              <a:solidFill>
                <a:schemeClr val="tx1"/>
              </a:solidFill>
              <a:effectLst/>
              <a:latin typeface="+mn-lt"/>
              <a:ea typeface="+mn-ea"/>
              <a:cs typeface="+mn-cs"/>
            </a:endParaRPr>
          </a:p>
          <a:p>
            <a:pPr lvl="0">
              <a:spcBef>
                <a:spcPts val="0"/>
              </a:spcBef>
              <a:buNone/>
            </a:pPr>
            <a:endParaRPr lang="en" i="1" dirty="0"/>
          </a:p>
          <a:p>
            <a:pPr lvl="0">
              <a:spcBef>
                <a:spcPts val="0"/>
              </a:spcBef>
              <a:buNone/>
            </a:pPr>
            <a:r>
              <a:rPr lang="en-US" dirty="0"/>
              <a:t>AP:  </a:t>
            </a:r>
            <a:r>
              <a:rPr lang="es-ES" dirty="0"/>
              <a:t>La mayoría de los colegios y universidades en todo el país ofrecen créditos universitarios, colocación avanzada o ambos, para los puntajes de los exámenes AP que califican.</a:t>
            </a:r>
            <a:endParaRPr dirty="0"/>
          </a:p>
          <a:p>
            <a:pPr lvl="0">
              <a:spcBef>
                <a:spcPts val="0"/>
              </a:spcBef>
              <a:buNone/>
            </a:pPr>
            <a:endParaRPr lang="en" dirty="0"/>
          </a:p>
        </p:txBody>
      </p:sp>
    </p:spTree>
    <p:extLst>
      <p:ext uri="{BB962C8B-B14F-4D97-AF65-F5344CB8AC3E}">
        <p14:creationId xmlns:p14="http://schemas.microsoft.com/office/powerpoint/2010/main" val="13644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kern="1200" dirty="0">
              <a:solidFill>
                <a:schemeClr val="tx1"/>
              </a:solidFill>
              <a:effectLst/>
              <a:ea typeface="+mn-ea"/>
              <a:cs typeface="+mn-cs"/>
            </a:endParaRPr>
          </a:p>
        </p:txBody>
      </p:sp>
    </p:spTree>
    <p:extLst>
      <p:ext uri="{BB962C8B-B14F-4D97-AF65-F5344CB8AC3E}">
        <p14:creationId xmlns:p14="http://schemas.microsoft.com/office/powerpoint/2010/main" val="268981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298122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s-MX" sz="1100" kern="1200" dirty="0">
                <a:solidFill>
                  <a:schemeClr val="tx1"/>
                </a:solidFill>
                <a:effectLst/>
                <a:latin typeface="+mn-lt"/>
                <a:ea typeface="+mn-ea"/>
                <a:cs typeface="+mn-cs"/>
              </a:rPr>
              <a:t>Los </a:t>
            </a:r>
            <a:r>
              <a:rPr lang="en-US" dirty="0" err="1"/>
              <a:t>persones</a:t>
            </a:r>
            <a:r>
              <a:rPr lang="en-US" dirty="0"/>
              <a:t> </a:t>
            </a:r>
            <a:r>
              <a:rPr lang="en-US" dirty="0" err="1"/>
              <a:t>bilingües</a:t>
            </a:r>
            <a:r>
              <a:rPr lang="en-US" dirty="0"/>
              <a:t> </a:t>
            </a:r>
            <a:r>
              <a:rPr lang="es-MX" sz="1100" kern="1200" dirty="0">
                <a:solidFill>
                  <a:schemeClr val="tx1"/>
                </a:solidFill>
                <a:effectLst/>
                <a:latin typeface="+mn-lt"/>
                <a:ea typeface="+mn-ea"/>
                <a:cs typeface="+mn-cs"/>
              </a:rPr>
              <a:t>están en demanda en este momento y lo estarán aún más en el futuro. </a:t>
            </a:r>
            <a:r>
              <a:rPr lang="es-ES" sz="1100" kern="1200" dirty="0">
                <a:solidFill>
                  <a:schemeClr val="tx1"/>
                </a:solidFill>
                <a:effectLst/>
                <a:latin typeface="+mn-lt"/>
                <a:ea typeface="+mn-ea"/>
                <a:cs typeface="+mn-cs"/>
              </a:rPr>
              <a:t>Aquí hay algunos titulares de varios medios de noticias. ¿Qué puede esperar su hijo de una carrera bilingüe?</a:t>
            </a:r>
          </a:p>
          <a:p>
            <a:pPr>
              <a:buNone/>
            </a:pPr>
            <a:endParaRPr lang="es-E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Whole group:  Ask a few parents to share their expectations, then go on to the next slide.</a:t>
            </a:r>
          </a:p>
          <a:p>
            <a:pPr>
              <a:buNone/>
            </a:pP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5735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s-MX" sz="1100" kern="1200" dirty="0">
                <a:solidFill>
                  <a:schemeClr val="tx1"/>
                </a:solidFill>
                <a:effectLst/>
                <a:latin typeface="+mn-lt"/>
                <a:ea typeface="+mn-ea"/>
                <a:cs typeface="+mn-cs"/>
              </a:rPr>
              <a:t>Los estudios han demostrado que los hablantes bilingües que utilizan sus idiomas con frecuencia ganan más dinero que los monolingües. Aquí hay un ejemplo de las diferencias salariales en el campo de la atención médica basadas en el bilingüismo.</a:t>
            </a:r>
          </a:p>
          <a:p>
            <a:pPr>
              <a:buNone/>
            </a:pPr>
            <a:endParaRPr lang="es-MX" sz="11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50664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s-ES" sz="1100" kern="1200" dirty="0">
                <a:solidFill>
                  <a:schemeClr val="tx1"/>
                </a:solidFill>
                <a:effectLst/>
                <a:latin typeface="+mn-lt"/>
                <a:ea typeface="+mn-ea"/>
                <a:cs typeface="+mn-cs"/>
              </a:rPr>
              <a:t>Una experiencia K-12 en un programa DLI no es suficiente para adquirir el nivel de aptitud que se necesita en la mayoría de las carreras demandantes, tales como médico o abogado bilingüe, pero coloca a su hijo en un camino muy sólido hacia ese objetivo de gran aptitud. Virtualmente todos los estudiantes que se inscriben desde muy temprana edad in programas de inmersión tienen éxito para alcanzar niveles de aptitud intermedios del ACTFL al finalizar la preparatoria. En estos niveles, los alumnos tienen la capacidad de manejar satisfactoriamente conversaciones cotidianas en el lenguaje seleccionado. Muchos alumnos de inmersión, de hecho, alcanzan el nivel avanzado de dominio en el 12avo grado. </a:t>
            </a:r>
            <a:r>
              <a:rPr lang="es-ES" sz="1100" i="1" kern="1200" dirty="0">
                <a:solidFill>
                  <a:schemeClr val="tx1"/>
                </a:solidFill>
                <a:effectLst/>
                <a:latin typeface="+mn-lt"/>
                <a:ea typeface="+mn-ea"/>
                <a:cs typeface="+mn-cs"/>
              </a:rPr>
              <a:t>(Enfatice en el 12avo grado). </a:t>
            </a:r>
            <a:r>
              <a:rPr lang="es-ES" dirty="0"/>
              <a:t>Este gráfico muestra algunas carreras tradicionales para bilingües. Habrá muchas otras carreras para los bilingües en el futuro que no existen hoy.</a:t>
            </a:r>
            <a:endParaRPr lang="es-ES" sz="1100" i="1" kern="1200" dirty="0">
              <a:solidFill>
                <a:schemeClr val="tx1"/>
              </a:solidFill>
              <a:effectLst/>
              <a:latin typeface="+mn-lt"/>
              <a:ea typeface="+mn-ea"/>
              <a:cs typeface="+mn-cs"/>
            </a:endParaRPr>
          </a:p>
          <a:p>
            <a:pPr marL="0" indent="0">
              <a:buNone/>
            </a:pPr>
            <a:endParaRPr lang="es-ES" sz="11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209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10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i="0" dirty="0"/>
              <a:t>Los bilingües tienen una ventaja en la </a:t>
            </a:r>
            <a:r>
              <a:rPr lang="es-ES" i="1" dirty="0"/>
              <a:t>economía digital</a:t>
            </a:r>
            <a:r>
              <a:rPr lang="es-ES" dirty="0"/>
              <a:t> que es esencialmente </a:t>
            </a:r>
            <a:r>
              <a:rPr lang="es-ES" i="1" dirty="0"/>
              <a:t>global</a:t>
            </a:r>
            <a:r>
              <a:rPr lang="es-ES" dirty="0"/>
              <a:t>  y requiere una mentalidad internacional trabajadora.</a:t>
            </a:r>
          </a:p>
        </p:txBody>
      </p:sp>
    </p:spTree>
    <p:extLst>
      <p:ext uri="{BB962C8B-B14F-4D97-AF65-F5344CB8AC3E}">
        <p14:creationId xmlns:p14="http://schemas.microsoft.com/office/powerpoint/2010/main" val="11462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138025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323871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Read</a:t>
            </a:r>
            <a:r>
              <a:rPr lang="en-US" i="1" baseline="0" dirty="0"/>
              <a:t> the slide – be sure to emphasize the critical importance of HIGH levels of </a:t>
            </a:r>
            <a:r>
              <a:rPr lang="en-US" i="1" baseline="0" dirty="0" err="1"/>
              <a:t>biingualism</a:t>
            </a:r>
            <a:r>
              <a:rPr lang="en-US" i="1" baseline="0" dirty="0"/>
              <a:t> and </a:t>
            </a:r>
            <a:r>
              <a:rPr lang="en-US" i="1" baseline="0" dirty="0" err="1"/>
              <a:t>biliteracy</a:t>
            </a:r>
            <a:r>
              <a:rPr lang="en-US" i="1" baseline="0" dirty="0"/>
              <a:t> – THAT’s what makes the difference when it comes to college and careers.</a:t>
            </a:r>
            <a:endParaRPr lang="en-US" i="1" dirty="0"/>
          </a:p>
        </p:txBody>
      </p:sp>
    </p:spTree>
    <p:extLst>
      <p:ext uri="{BB962C8B-B14F-4D97-AF65-F5344CB8AC3E}">
        <p14:creationId xmlns:p14="http://schemas.microsoft.com/office/powerpoint/2010/main" val="156482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0" dirty="0"/>
              <a:t>We know that…</a:t>
            </a:r>
            <a:r>
              <a:rPr lang="en" i="1" dirty="0"/>
              <a:t>Read the slide.</a:t>
            </a:r>
          </a:p>
        </p:txBody>
      </p:sp>
    </p:spTree>
    <p:extLst>
      <p:ext uri="{BB962C8B-B14F-4D97-AF65-F5344CB8AC3E}">
        <p14:creationId xmlns:p14="http://schemas.microsoft.com/office/powerpoint/2010/main" val="101382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kern="1200" dirty="0">
                <a:solidFill>
                  <a:schemeClr val="tx1"/>
                </a:solidFill>
                <a:effectLst/>
                <a:latin typeface="+mn-lt"/>
                <a:ea typeface="+mn-ea"/>
                <a:cs typeface="+mn-cs"/>
              </a:rPr>
              <a:t>Let parents know that this is not a translation of the quote used in the English ppt but offers the same message.</a:t>
            </a:r>
          </a:p>
          <a:p>
            <a:pPr>
              <a:buNone/>
            </a:pPr>
            <a:endParaRPr lang="en-US" dirty="0">
              <a:latin typeface="Calibri" panose="020F0502020204030204" pitchFamily="34" charset="0"/>
              <a:cs typeface="Calibri" panose="020F0502020204030204" pitchFamily="34" charset="0"/>
            </a:endParaRPr>
          </a:p>
          <a:p>
            <a:pPr>
              <a:buNone/>
            </a:pPr>
            <a:r>
              <a:rPr lang="en-US" dirty="0">
                <a:latin typeface="Calibri" panose="020F0502020204030204" pitchFamily="34" charset="0"/>
                <a:cs typeface="Calibri" panose="020F0502020204030204" pitchFamily="34" charset="0"/>
              </a:rPr>
              <a:t>https://www.educaweb.com/noticia/2018/09/18/10-trabajos-futuro-muy-ligados-tecnologias-18560/</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434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14716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351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s-ES" sz="1100" kern="1200" dirty="0">
                <a:solidFill>
                  <a:schemeClr val="tx1"/>
                </a:solidFill>
                <a:effectLst/>
                <a:ea typeface="+mn-ea"/>
                <a:cs typeface="+mn-cs"/>
              </a:rPr>
              <a:t>Compartiremos la dirección del sitio web una vez que esté listo.</a:t>
            </a:r>
            <a:r>
              <a:rPr lang="en-US" sz="1100" kern="1200" dirty="0">
                <a:solidFill>
                  <a:schemeClr val="tx1"/>
                </a:solidFill>
                <a:effectLst/>
                <a:ea typeface="+mn-ea"/>
                <a:cs typeface="+mn-cs"/>
              </a:rPr>
              <a:t> </a:t>
            </a:r>
          </a:p>
        </p:txBody>
      </p:sp>
    </p:spTree>
    <p:extLst>
      <p:ext uri="{BB962C8B-B14F-4D97-AF65-F5344CB8AC3E}">
        <p14:creationId xmlns:p14="http://schemas.microsoft.com/office/powerpoint/2010/main" val="1061406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617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1621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41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Depending on the size of the group, do this as a whole group (fewer than 10) or at tables.</a:t>
            </a:r>
          </a:p>
          <a:p>
            <a:pPr>
              <a:buNone/>
            </a:pPr>
            <a:r>
              <a:rPr lang="en-US" i="1" dirty="0"/>
              <a:t>10 minutes</a:t>
            </a:r>
          </a:p>
        </p:txBody>
      </p:sp>
    </p:spTree>
    <p:extLst>
      <p:ext uri="{BB962C8B-B14F-4D97-AF65-F5344CB8AC3E}">
        <p14:creationId xmlns:p14="http://schemas.microsoft.com/office/powerpoint/2010/main" val="3538458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Distribute</a:t>
            </a:r>
            <a:r>
              <a:rPr lang="en-US"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s-ES" sz="1100" b="0" i="0" u="none" kern="1200" dirty="0">
                <a:solidFill>
                  <a:schemeClr val="tx1"/>
                </a:solidFill>
                <a:effectLst/>
                <a:latin typeface="+mn-lt"/>
                <a:ea typeface="+mn-ea"/>
                <a:cs typeface="+mn-cs"/>
              </a:rPr>
              <a:t>¡Lo consiguieron! ¡Han completado los cuatro talleres! ¡Es hora de obtener sus certificados y hora de celebrar! ¡Estamos muy agradecidos por su participación y esperamos que los hayamos ayudado a comprender mejor el programa educativo de sus hijos y cómo pueden ayudarles a sus hijos a tener éxito en la escuela y más allá!</a:t>
            </a:r>
          </a:p>
          <a:p>
            <a:pPr>
              <a:buNone/>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you have decided to have a two-tier certificate (one for those who came to all 4 sessions, and one for those who missed one), be sure to acknowledge those who came to all the sessions.  Hopefully, you will also have a special treat to end the evening.</a:t>
            </a:r>
          </a:p>
          <a:p>
            <a:pPr>
              <a:buNone/>
            </a:pPr>
            <a:endParaRPr lang="en-US" dirty="0"/>
          </a:p>
        </p:txBody>
      </p:sp>
    </p:spTree>
    <p:extLst>
      <p:ext uri="{BB962C8B-B14F-4D97-AF65-F5344CB8AC3E}">
        <p14:creationId xmlns:p14="http://schemas.microsoft.com/office/powerpoint/2010/main" val="1719390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a:p>
            <a:pPr lvl="0">
              <a:spcBef>
                <a:spcPts val="0"/>
              </a:spcBef>
              <a:buNone/>
            </a:pPr>
            <a:endParaRPr lang="en" dirty="0"/>
          </a:p>
        </p:txBody>
      </p:sp>
    </p:spTree>
    <p:extLst>
      <p:ext uri="{BB962C8B-B14F-4D97-AF65-F5344CB8AC3E}">
        <p14:creationId xmlns:p14="http://schemas.microsoft.com/office/powerpoint/2010/main" val="892988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a:p>
            <a:pPr lvl="0">
              <a:spcBef>
                <a:spcPts val="0"/>
              </a:spcBef>
              <a:buNone/>
            </a:pPr>
            <a:endParaRPr lang="en" dirty="0"/>
          </a:p>
        </p:txBody>
      </p:sp>
    </p:spTree>
    <p:extLst>
      <p:ext uri="{BB962C8B-B14F-4D97-AF65-F5344CB8AC3E}">
        <p14:creationId xmlns:p14="http://schemas.microsoft.com/office/powerpoint/2010/main" val="3960095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sz="11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4766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295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28600" lvl="0" indent="0" rtl="0">
              <a:spcBef>
                <a:spcPts val="0"/>
              </a:spcBef>
              <a:buNone/>
            </a:pPr>
            <a:endParaRPr lang="en" baseline="0" dirty="0"/>
          </a:p>
          <a:p>
            <a:pPr marL="228600" lvl="0" indent="0" rtl="0">
              <a:spcBef>
                <a:spcPts val="0"/>
              </a:spcBef>
              <a:buNone/>
            </a:pPr>
            <a:r>
              <a:rPr lang="en" baseline="0" dirty="0"/>
              <a:t> </a:t>
            </a:r>
            <a:endParaRPr lang="en" dirty="0"/>
          </a:p>
          <a:p>
            <a:pPr marL="228600" lvl="0" indent="0" rtl="0">
              <a:spcBef>
                <a:spcPts val="0"/>
              </a:spcBef>
              <a:buNone/>
            </a:pPr>
            <a:endParaRPr lang="en" dirty="0"/>
          </a:p>
        </p:txBody>
      </p:sp>
    </p:spTree>
    <p:extLst>
      <p:ext uri="{BB962C8B-B14F-4D97-AF65-F5344CB8AC3E}">
        <p14:creationId xmlns:p14="http://schemas.microsoft.com/office/powerpoint/2010/main" val="69282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140408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48250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s-ES" altLang="en-US" sz="1100" dirty="0">
                <a:solidFill>
                  <a:srgbClr val="000000"/>
                </a:solidFill>
                <a:latin typeface="Arial" panose="020B0604020202020204" pitchFamily="34" charset="0"/>
                <a:cs typeface="Arial" panose="020B0604020202020204" pitchFamily="34" charset="0"/>
              </a:rPr>
              <a:t>El Sello estatal de alfabetización bilingüe fue establecido en 2008  por el </a:t>
            </a:r>
            <a:r>
              <a:rPr lang="es-ES" altLang="en-US" sz="1100" i="1" dirty="0">
                <a:solidFill>
                  <a:srgbClr val="000000"/>
                </a:solidFill>
                <a:latin typeface="Arial" panose="020B0604020202020204" pitchFamily="34" charset="0"/>
                <a:cs typeface="Arial" panose="020B0604020202020204" pitchFamily="34" charset="0"/>
              </a:rPr>
              <a:t>Código de Educación </a:t>
            </a:r>
            <a:r>
              <a:rPr lang="es-ES" altLang="en-US" sz="1100" dirty="0">
                <a:solidFill>
                  <a:srgbClr val="000000"/>
                </a:solidFill>
                <a:latin typeface="Arial" panose="020B0604020202020204" pitchFamily="34" charset="0"/>
                <a:cs typeface="Arial" panose="020B0604020202020204" pitchFamily="34" charset="0"/>
              </a:rPr>
              <a:t>de California,.  Fue creado para dar reconocimiento a estudiantes que se graduarán de la preparatoria con un nivel alto de aptitud de expresión oral, lectura, y escritura en uno idioma o más además del inglés.  </a:t>
            </a:r>
            <a:r>
              <a:rPr lang="es-ES" sz="1100" kern="1200" dirty="0">
                <a:solidFill>
                  <a:schemeClr val="tx1"/>
                </a:solidFill>
                <a:effectLst/>
                <a:latin typeface="+mn-lt"/>
                <a:ea typeface="+mn-ea"/>
                <a:cs typeface="+mn-cs"/>
              </a:rPr>
              <a:t>El sello ha adquirido una inmensa popularidad en los Estados Unidos durante los últimos años. </a:t>
            </a:r>
            <a:endParaRPr lang="es-ES" altLang="en-US" sz="1100" dirty="0">
              <a:solidFill>
                <a:srgbClr val="000000"/>
              </a:solidFill>
              <a:latin typeface="Arial" panose="020B0604020202020204" pitchFamily="34" charset="0"/>
              <a:cs typeface="Arial" panose="020B0604020202020204" pitchFamily="34" charset="0"/>
            </a:endParaRPr>
          </a:p>
          <a:p>
            <a:pPr marL="289816" indent="-289816" eaLnBrk="1" hangingPunct="1">
              <a:spcBef>
                <a:spcPct val="0"/>
              </a:spcBef>
              <a:buFontTx/>
              <a:buChar char="•"/>
            </a:pPr>
            <a:endParaRPr lang="es-ES" altLang="en-US" sz="1100" dirty="0">
              <a:solidFill>
                <a:srgbClr val="000000"/>
              </a:solidFill>
              <a:latin typeface="Arial" panose="020B0604020202020204" pitchFamily="34" charset="0"/>
              <a:cs typeface="Arial" panose="020B0604020202020204" pitchFamily="34" charset="0"/>
            </a:endParaRPr>
          </a:p>
          <a:p>
            <a:pPr marL="289816" indent="-289816" eaLnBrk="1" hangingPunct="1">
              <a:spcBef>
                <a:spcPct val="0"/>
              </a:spcBef>
              <a:buFontTx/>
              <a:buChar char="•"/>
            </a:pPr>
            <a:endParaRPr lang="es-ES" altLang="en-US" sz="1100" dirty="0">
              <a:solidFill>
                <a:srgbClr val="000000"/>
              </a:solidFill>
              <a:latin typeface="Arial" panose="020B0604020202020204" pitchFamily="34" charset="0"/>
              <a:cs typeface="Arial" panose="020B0604020202020204" pitchFamily="34" charset="0"/>
            </a:endParaRPr>
          </a:p>
          <a:p>
            <a:pPr>
              <a:buNone/>
            </a:pPr>
            <a:endParaRPr lang="en-US" dirty="0"/>
          </a:p>
        </p:txBody>
      </p:sp>
    </p:spTree>
    <p:extLst>
      <p:ext uri="{BB962C8B-B14F-4D97-AF65-F5344CB8AC3E}">
        <p14:creationId xmlns:p14="http://schemas.microsoft.com/office/powerpoint/2010/main" val="377899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429167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90849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p>
            <a:pPr eaLnBrk="1" latinLnBrk="0" hangingPunct="1"/>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kumimoji="0"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pPr marL="0" marR="0" lvl="0" indent="0" algn="r" rtl="0">
              <a:spcBef>
                <a:spcPts val="0"/>
              </a:spcBef>
              <a:spcAft>
                <a:spcPts val="0"/>
              </a:spcAft>
              <a:buSzPct val="25000"/>
              <a:buNone/>
            </a:pPr>
            <a:fld id="{00000000-1234-1234-1234-123412341234}" type="slidenum">
              <a:rPr lang="en" sz="2000" b="0" i="1" u="none" strike="noStrike" cap="none" smtClean="0">
                <a:solidFill>
                  <a:srgbClr val="FEFFFF"/>
                </a:solidFill>
                <a:latin typeface="Tahoma"/>
                <a:ea typeface="Tahoma"/>
                <a:cs typeface="Tahoma"/>
                <a:sym typeface="Tahoma"/>
              </a:rPr>
              <a:t>‹#›</a:t>
            </a:fld>
            <a:endParaRPr lang="en" sz="2000" b="0" i="1" u="none" strike="noStrike" cap="none">
              <a:solidFill>
                <a:srgbClr val="FEFFFF"/>
              </a:solidFill>
              <a:latin typeface="Tahoma"/>
              <a:ea typeface="Tahoma"/>
              <a:cs typeface="Tahoma"/>
              <a:sym typeface="Tahoma"/>
            </a:endParaRPr>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pPr eaLnBrk="1" latinLnBrk="0" hangingPunct="1"/>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kumimoji="0"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eaLnBrk="1" latinLnBrk="0" hangingPunct="1"/>
            <a:endParaRPr lang="en-US"/>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eaLnBrk="1" latinLnBrk="0" hangingPunct="1"/>
            <a:endParaRPr lang="en-US"/>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eaLnBrk="1" latinLnBrk="0" hangingPunct="1"/>
            <a:endParaRPr lang="en-US"/>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youtube.com/watch?v=xDUVP1Jdrn0"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youtube.com/watch?time_continue=2&amp;v=plSHKr9bpVI" TargetMode="External"/><Relationship Id="rId10" Type="http://schemas.openxmlformats.org/officeDocument/2006/relationships/hyperlink" Target="http://www.viewpure.com/8uBStCM9Fw8?start=0&amp;end=0"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newsroom.niu.edu/2015/09/16/bilingual-college-grads-are-in-demand-says-niu-survey-3/" TargetMode="External"/><Relationship Id="rId7" Type="http://schemas.openxmlformats.org/officeDocument/2006/relationships/hyperlink" Target="http://www.realtimetalent.org/2017/08/03/know-another-language-bilingual-jobs-are-on-the-rise-in-minnesot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articles.chicagotribune.com/2012-11-26/classified/chi-bilingual-jobs-20121126_1_foreign-language-foreign-language-fastest-growing-language"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carla.umn.edu/immersion/parentinfo/index.html" TargetMode="External"/><Relationship Id="rId4" Type="http://schemas.openxmlformats.org/officeDocument/2006/relationships/hyperlink" Target="http://carla.umn.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educaweb.com/noticia/2018/09/18/10-trabajos-futuro-muy-ligados-tecnologias-18560/" TargetMode="External"/><Relationship Id="rId3" Type="http://schemas.openxmlformats.org/officeDocument/2006/relationships/hyperlink" Target="https://www.actfl.org/publications/guidelines-and-manuals/actfl-proficiency-guidelines-2012"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www.youtube.com/watch?v=8uBStCM9Fw8" TargetMode="External"/><Relationship Id="rId5" Type="http://schemas.openxmlformats.org/officeDocument/2006/relationships/hyperlink" Target="https://ggwash.org/view/38406/education-in-multiple-languages-gives-kids-a-big-boost-which-means-high-demand-for-dcs-programs" TargetMode="External"/><Relationship Id="rId4" Type="http://schemas.openxmlformats.org/officeDocument/2006/relationships/hyperlink" Target="https://www.actfl.org/sites/default/files/pdfs/TLE_pdf/OralProficiencyWorkplacePoster.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orldlanguages.mpls.k12.mn.us/bilingual_seal_testin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sealofbiliteracy.org/" TargetMode="External"/><Relationship Id="rId5" Type="http://schemas.openxmlformats.org/officeDocument/2006/relationships/hyperlink" Target="https://www.nbcnews.com/news/latino/bilinguals-have-better-college-outcomes-labor-advantages-n444046" TargetMode="External"/><Relationship Id="rId4" Type="http://schemas.openxmlformats.org/officeDocument/2006/relationships/hyperlink" Target="https://education.mn.gov/MDE/dse/stds/world/seals/index.ht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408197" y="2370785"/>
            <a:ext cx="184731" cy="769441"/>
          </a:xfrm>
          <a:prstGeom prst="rect">
            <a:avLst/>
          </a:prstGeom>
          <a:noFill/>
        </p:spPr>
        <p:txBody>
          <a:bodyPr wrap="none" rtlCol="0">
            <a:spAutoFit/>
          </a:bodyPr>
          <a:lstStyle/>
          <a:p>
            <a:endParaRPr lang="en-US" sz="4400" b="1" dirty="0">
              <a:solidFill>
                <a:srgbClr val="00B0F0"/>
              </a:solidFill>
              <a:latin typeface="Amienne" panose="04000508060000020003" pitchFamily="8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1</a:t>
            </a:fld>
            <a:endParaRPr lang="en" dirty="0"/>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436605" y="1211661"/>
            <a:ext cx="7924800" cy="1200329"/>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3.  ¿Con </a:t>
            </a:r>
            <a:r>
              <a:rPr lang="en-US" sz="2400" b="1" dirty="0" err="1">
                <a:solidFill>
                  <a:srgbClr val="002060"/>
                </a:solidFill>
                <a:latin typeface="Calibri" panose="020F0502020204030204" pitchFamily="34" charset="0"/>
                <a:cs typeface="Calibri" panose="020F0502020204030204" pitchFamily="34" charset="0"/>
              </a:rPr>
              <a:t>cuántos</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semestres</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premiarán</a:t>
            </a:r>
            <a:r>
              <a:rPr lang="en-US" sz="2400" b="1" dirty="0">
                <a:solidFill>
                  <a:srgbClr val="002060"/>
                </a:solidFill>
                <a:latin typeface="Calibri" panose="020F0502020204030204" pitchFamily="34" charset="0"/>
                <a:cs typeface="Calibri" panose="020F0502020204030204" pitchFamily="34" charset="0"/>
              </a:rPr>
              <a:t> los colegios y </a:t>
            </a:r>
            <a:r>
              <a:rPr lang="en-US" sz="2400" b="1" dirty="0" err="1">
                <a:solidFill>
                  <a:srgbClr val="002060"/>
                </a:solidFill>
                <a:latin typeface="Calibri" panose="020F0502020204030204" pitchFamily="34" charset="0"/>
                <a:cs typeface="Calibri" panose="020F0502020204030204" pitchFamily="34" charset="0"/>
              </a:rPr>
              <a:t>universidades</a:t>
            </a:r>
            <a:r>
              <a:rPr lang="en-US" sz="2400" b="1" dirty="0">
                <a:solidFill>
                  <a:srgbClr val="002060"/>
                </a:solidFill>
                <a:latin typeface="Calibri" panose="020F0502020204030204" pitchFamily="34" charset="0"/>
                <a:cs typeface="Calibri" panose="020F0502020204030204" pitchFamily="34" charset="0"/>
              </a:rPr>
              <a:t> del </a:t>
            </a:r>
            <a:r>
              <a:rPr lang="en-US" sz="2400" b="1" dirty="0" err="1">
                <a:solidFill>
                  <a:srgbClr val="002060"/>
                </a:solidFill>
                <a:latin typeface="Calibri" panose="020F0502020204030204" pitchFamily="34" charset="0"/>
                <a:cs typeface="Calibri" panose="020F0502020204030204" pitchFamily="34" charset="0"/>
              </a:rPr>
              <a:t>estado</a:t>
            </a:r>
            <a:r>
              <a:rPr lang="en-US" sz="2400" b="1" dirty="0">
                <a:solidFill>
                  <a:srgbClr val="002060"/>
                </a:solidFill>
                <a:latin typeface="Calibri" panose="020F0502020204030204" pitchFamily="34" charset="0"/>
                <a:cs typeface="Calibri" panose="020F0502020204030204" pitchFamily="34" charset="0"/>
              </a:rPr>
              <a:t> de Minnesota por </a:t>
            </a:r>
            <a:r>
              <a:rPr lang="en-US" sz="2400" b="1" dirty="0" err="1">
                <a:solidFill>
                  <a:srgbClr val="002060"/>
                </a:solidFill>
                <a:latin typeface="Calibri" panose="020F0502020204030204" pitchFamily="34" charset="0"/>
                <a:cs typeface="Calibri" panose="020F0502020204030204" pitchFamily="34" charset="0"/>
              </a:rPr>
              <a:t>sellos</a:t>
            </a:r>
            <a:r>
              <a:rPr lang="en-US" sz="2400" b="1" dirty="0">
                <a:solidFill>
                  <a:srgbClr val="002060"/>
                </a:solidFill>
                <a:latin typeface="Calibri" panose="020F0502020204030204" pitchFamily="34" charset="0"/>
                <a:cs typeface="Calibri" panose="020F0502020204030204" pitchFamily="34" charset="0"/>
              </a:rPr>
              <a:t> y </a:t>
            </a:r>
            <a:r>
              <a:rPr lang="en-US" sz="2400" b="1" dirty="0" err="1">
                <a:solidFill>
                  <a:srgbClr val="002060"/>
                </a:solidFill>
                <a:latin typeface="Calibri" panose="020F0502020204030204" pitchFamily="34" charset="0"/>
                <a:cs typeface="Calibri" panose="020F0502020204030204" pitchFamily="34" charset="0"/>
              </a:rPr>
              <a:t>certificados</a:t>
            </a:r>
            <a:r>
              <a:rPr lang="en-US" sz="2400" b="1" dirty="0">
                <a:solidFill>
                  <a:srgbClr val="002060"/>
                </a:solidFill>
                <a:latin typeface="Calibri" panose="020F0502020204030204" pitchFamily="34" charset="0"/>
                <a:cs typeface="Calibri" panose="020F050202020403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4259694684"/>
              </p:ext>
            </p:extLst>
          </p:nvPr>
        </p:nvGraphicFramePr>
        <p:xfrm>
          <a:off x="533400" y="2423501"/>
          <a:ext cx="7772400" cy="2103120"/>
        </p:xfrm>
        <a:graphic>
          <a:graphicData uri="http://schemas.openxmlformats.org/drawingml/2006/table">
            <a:tbl>
              <a:tblPr bandRow="1">
                <a:tableStyleId>{5C22544A-7EE6-4342-B048-85BDC9FD1C3A}</a:tableStyleId>
              </a:tblPr>
              <a:tblGrid>
                <a:gridCol w="3124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57701">
                <a:tc>
                  <a:txBody>
                    <a:bodyPr/>
                    <a:lstStyle/>
                    <a:p>
                      <a:r>
                        <a:rPr lang="en-US" sz="2000" b="1" dirty="0" err="1">
                          <a:solidFill>
                            <a:srgbClr val="002060"/>
                          </a:solidFill>
                          <a:latin typeface="Calibri" panose="020F0502020204030204" pitchFamily="34" charset="0"/>
                        </a:rPr>
                        <a:t>Certificado</a:t>
                      </a:r>
                      <a:r>
                        <a:rPr lang="en-US" sz="2000" b="1" baseline="0" dirty="0">
                          <a:solidFill>
                            <a:srgbClr val="002060"/>
                          </a:solidFill>
                          <a:latin typeface="Calibri" panose="020F0502020204030204" pitchFamily="34" charset="0"/>
                        </a:rPr>
                        <a:t> de </a:t>
                      </a:r>
                      <a:r>
                        <a:rPr lang="en-US" sz="2000" b="1" baseline="0" dirty="0" err="1">
                          <a:solidFill>
                            <a:srgbClr val="002060"/>
                          </a:solidFill>
                          <a:latin typeface="Calibri" panose="020F0502020204030204" pitchFamily="34" charset="0"/>
                        </a:rPr>
                        <a:t>Competencia</a:t>
                      </a:r>
                      <a:r>
                        <a:rPr lang="en-US" sz="2000" b="1" baseline="0" dirty="0">
                          <a:solidFill>
                            <a:srgbClr val="002060"/>
                          </a:solidFill>
                          <a:latin typeface="Calibri" panose="020F0502020204030204" pitchFamily="34" charset="0"/>
                        </a:rPr>
                        <a:t> </a:t>
                      </a:r>
                      <a:r>
                        <a:rPr lang="en-US" sz="2000" b="1" baseline="0" dirty="0" err="1">
                          <a:solidFill>
                            <a:srgbClr val="002060"/>
                          </a:solidFill>
                          <a:latin typeface="Calibri" panose="020F0502020204030204" pitchFamily="34" charset="0"/>
                        </a:rPr>
                        <a:t>Lingüística</a:t>
                      </a:r>
                      <a:endParaRPr lang="en-US" sz="2000" b="1" dirty="0">
                        <a:solidFill>
                          <a:srgbClr val="002060"/>
                        </a:solidFill>
                        <a:latin typeface="Calibri" panose="020F0502020204030204" pitchFamily="34" charset="0"/>
                      </a:endParaRPr>
                    </a:p>
                  </a:txBody>
                  <a:tcPr>
                    <a:solidFill>
                      <a:schemeClr val="tx2">
                        <a:lumMod val="20000"/>
                        <a:lumOff val="80000"/>
                      </a:schemeClr>
                    </a:solidFill>
                  </a:tcPr>
                </a:tc>
                <a:tc>
                  <a:txBody>
                    <a:bodyPr/>
                    <a:lstStyle/>
                    <a:p>
                      <a:r>
                        <a:rPr lang="en-US" sz="2000" b="1" dirty="0" err="1">
                          <a:solidFill>
                            <a:srgbClr val="002060"/>
                          </a:solidFill>
                          <a:latin typeface="Calibri" panose="020F0502020204030204" pitchFamily="34" charset="0"/>
                        </a:rPr>
                        <a:t>Intermedio-bajo</a:t>
                      </a:r>
                      <a:endParaRPr lang="en-US" sz="2000" b="1" dirty="0">
                        <a:solidFill>
                          <a:srgbClr val="002060"/>
                        </a:solidFill>
                        <a:latin typeface="Calibri" panose="020F0502020204030204" pitchFamily="34" charset="0"/>
                      </a:endParaRPr>
                    </a:p>
                  </a:txBody>
                  <a:tcPr>
                    <a:solidFill>
                      <a:schemeClr val="tx2">
                        <a:lumMod val="20000"/>
                        <a:lumOff val="80000"/>
                      </a:schemeClr>
                    </a:solidFill>
                  </a:tcPr>
                </a:tc>
                <a:tc>
                  <a:txBody>
                    <a:bodyPr/>
                    <a:lstStyle/>
                    <a:p>
                      <a:r>
                        <a:rPr lang="en-US" sz="2000" b="1" dirty="0">
                          <a:solidFill>
                            <a:srgbClr val="002060"/>
                          </a:solidFill>
                          <a:latin typeface="Calibri" panose="020F0502020204030204" pitchFamily="34" charset="0"/>
                        </a:rPr>
                        <a:t>2 </a:t>
                      </a:r>
                      <a:r>
                        <a:rPr lang="en-US" sz="2000" b="1" dirty="0" err="1">
                          <a:solidFill>
                            <a:srgbClr val="002060"/>
                          </a:solidFill>
                          <a:latin typeface="Calibri" panose="020F0502020204030204" pitchFamily="34" charset="0"/>
                        </a:rPr>
                        <a:t>semestres</a:t>
                      </a:r>
                      <a:endParaRPr lang="en-US" sz="2000" b="1" dirty="0">
                        <a:solidFill>
                          <a:srgbClr val="002060"/>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10000"/>
                  </a:ext>
                </a:extLst>
              </a:tr>
              <a:tr h="457701">
                <a:tc>
                  <a:txBody>
                    <a:bodyPr/>
                    <a:lstStyle/>
                    <a:p>
                      <a:r>
                        <a:rPr lang="en-US" sz="2000" b="1" dirty="0" err="1">
                          <a:solidFill>
                            <a:srgbClr val="002060"/>
                          </a:solidFill>
                          <a:latin typeface="Calibri" panose="020F0502020204030204" pitchFamily="34" charset="0"/>
                        </a:rPr>
                        <a:t>Sello</a:t>
                      </a:r>
                      <a:r>
                        <a:rPr lang="en-US" sz="2000" b="1" baseline="0" dirty="0">
                          <a:solidFill>
                            <a:srgbClr val="002060"/>
                          </a:solidFill>
                          <a:latin typeface="Calibri" panose="020F0502020204030204" pitchFamily="34" charset="0"/>
                        </a:rPr>
                        <a:t> de </a:t>
                      </a:r>
                      <a:r>
                        <a:rPr lang="en-US" sz="2000" b="1" baseline="0" dirty="0" err="1">
                          <a:solidFill>
                            <a:srgbClr val="002060"/>
                          </a:solidFill>
                          <a:latin typeface="Calibri" panose="020F0502020204030204" pitchFamily="34" charset="0"/>
                        </a:rPr>
                        <a:t>oro</a:t>
                      </a:r>
                      <a:r>
                        <a:rPr lang="en-US" sz="2000" b="1" baseline="0" dirty="0">
                          <a:solidFill>
                            <a:srgbClr val="002060"/>
                          </a:solidFill>
                          <a:latin typeface="Calibri" panose="020F0502020204030204" pitchFamily="34" charset="0"/>
                        </a:rPr>
                        <a:t> </a:t>
                      </a:r>
                      <a:r>
                        <a:rPr lang="en-US" sz="2000" b="1" baseline="0" dirty="0" err="1">
                          <a:solidFill>
                            <a:srgbClr val="002060"/>
                          </a:solidFill>
                          <a:latin typeface="Calibri" panose="020F0502020204030204" pitchFamily="34" charset="0"/>
                        </a:rPr>
                        <a:t>bilingüe</a:t>
                      </a:r>
                      <a:r>
                        <a:rPr lang="en-US" sz="2000" b="1" baseline="0" dirty="0">
                          <a:solidFill>
                            <a:srgbClr val="002060"/>
                          </a:solidFill>
                          <a:latin typeface="Calibri" panose="020F0502020204030204" pitchFamily="34" charset="0"/>
                        </a:rPr>
                        <a:t> o </a:t>
                      </a:r>
                      <a:r>
                        <a:rPr lang="en-US" sz="2000" b="1" baseline="0" dirty="0" err="1">
                          <a:solidFill>
                            <a:srgbClr val="002060"/>
                          </a:solidFill>
                          <a:latin typeface="Calibri" panose="020F0502020204030204" pitchFamily="34" charset="0"/>
                        </a:rPr>
                        <a:t>multilingüe</a:t>
                      </a:r>
                      <a:endParaRPr lang="en-US" sz="2000" b="1" dirty="0">
                        <a:solidFill>
                          <a:srgbClr val="002060"/>
                        </a:solidFill>
                        <a:latin typeface="Calibri" panose="020F0502020204030204" pitchFamily="34" charset="0"/>
                      </a:endParaRPr>
                    </a:p>
                  </a:txBody>
                  <a:tcPr/>
                </a:tc>
                <a:tc>
                  <a:txBody>
                    <a:bodyPr/>
                    <a:lstStyle/>
                    <a:p>
                      <a:r>
                        <a:rPr lang="en-US" sz="2000" b="1" dirty="0" err="1">
                          <a:solidFill>
                            <a:srgbClr val="002060"/>
                          </a:solidFill>
                          <a:latin typeface="Calibri" panose="020F0502020204030204" pitchFamily="34" charset="0"/>
                        </a:rPr>
                        <a:t>Intermedio</a:t>
                      </a:r>
                      <a:r>
                        <a:rPr lang="en-US" sz="2000" b="1" baseline="0" dirty="0">
                          <a:solidFill>
                            <a:srgbClr val="002060"/>
                          </a:solidFill>
                          <a:latin typeface="Calibri" panose="020F0502020204030204" pitchFamily="34" charset="0"/>
                        </a:rPr>
                        <a:t>-alto</a:t>
                      </a:r>
                      <a:endParaRPr lang="en-US" sz="2000" b="1" dirty="0">
                        <a:solidFill>
                          <a:srgbClr val="002060"/>
                        </a:solidFill>
                        <a:latin typeface="Calibri" panose="020F0502020204030204" pitchFamily="34" charset="0"/>
                      </a:endParaRPr>
                    </a:p>
                  </a:txBody>
                  <a:tcPr/>
                </a:tc>
                <a:tc>
                  <a:txBody>
                    <a:bodyPr/>
                    <a:lstStyle/>
                    <a:p>
                      <a:r>
                        <a:rPr lang="en-US" sz="2000" b="1" dirty="0">
                          <a:solidFill>
                            <a:srgbClr val="002060"/>
                          </a:solidFill>
                          <a:latin typeface="Calibri" panose="020F0502020204030204" pitchFamily="34" charset="0"/>
                        </a:rPr>
                        <a:t>3 </a:t>
                      </a:r>
                      <a:r>
                        <a:rPr lang="en-US" sz="2000" b="1" dirty="0" err="1">
                          <a:solidFill>
                            <a:srgbClr val="002060"/>
                          </a:solidFill>
                          <a:latin typeface="Calibri" panose="020F0502020204030204" pitchFamily="34" charset="0"/>
                        </a:rPr>
                        <a:t>semestres</a:t>
                      </a:r>
                      <a:r>
                        <a:rPr lang="en-US" sz="2000" b="1" dirty="0">
                          <a:solidFill>
                            <a:srgbClr val="002060"/>
                          </a:solidFill>
                          <a:latin typeface="Calibri" panose="020F0502020204030204" pitchFamily="34" charset="0"/>
                        </a:rPr>
                        <a:t> </a:t>
                      </a:r>
                      <a:r>
                        <a:rPr lang="en-US" sz="2000" b="1" dirty="0" err="1">
                          <a:solidFill>
                            <a:srgbClr val="002060"/>
                          </a:solidFill>
                          <a:latin typeface="Calibri" panose="020F0502020204030204" pitchFamily="34" charset="0"/>
                        </a:rPr>
                        <a:t>por</a:t>
                      </a:r>
                      <a:r>
                        <a:rPr lang="en-US" sz="2000" b="1" dirty="0">
                          <a:solidFill>
                            <a:srgbClr val="002060"/>
                          </a:solidFill>
                          <a:latin typeface="Calibri" panose="020F0502020204030204" pitchFamily="34" charset="0"/>
                        </a:rPr>
                        <a:t> </a:t>
                      </a:r>
                      <a:r>
                        <a:rPr lang="en-US" sz="2000" b="1" dirty="0" err="1">
                          <a:solidFill>
                            <a:srgbClr val="002060"/>
                          </a:solidFill>
                          <a:latin typeface="Calibri" panose="020F0502020204030204" pitchFamily="34" charset="0"/>
                        </a:rPr>
                        <a:t>idioma</a:t>
                      </a:r>
                      <a:endParaRPr lang="en-US" sz="2000" b="1" dirty="0">
                        <a:solidFill>
                          <a:srgbClr val="002060"/>
                        </a:solidFill>
                        <a:latin typeface="Calibri" panose="020F0502020204030204" pitchFamily="34" charset="0"/>
                      </a:endParaRPr>
                    </a:p>
                  </a:txBody>
                  <a:tcPr/>
                </a:tc>
                <a:extLst>
                  <a:ext uri="{0D108BD9-81ED-4DB2-BD59-A6C34878D82A}">
                    <a16:rowId xmlns:a16="http://schemas.microsoft.com/office/drawing/2014/main" val="10001"/>
                  </a:ext>
                </a:extLst>
              </a:tr>
              <a:tr h="646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latin typeface="Calibri" panose="020F0502020204030204" pitchFamily="34" charset="0"/>
                        </a:rPr>
                        <a:t>Sello</a:t>
                      </a:r>
                      <a:r>
                        <a:rPr lang="en-US" sz="2000" b="1" dirty="0">
                          <a:solidFill>
                            <a:srgbClr val="002060"/>
                          </a:solidFill>
                          <a:latin typeface="Calibri" panose="020F0502020204030204" pitchFamily="34" charset="0"/>
                        </a:rPr>
                        <a:t> de </a:t>
                      </a:r>
                      <a:r>
                        <a:rPr lang="en-US" sz="2000" b="1" dirty="0" err="1">
                          <a:solidFill>
                            <a:srgbClr val="002060"/>
                          </a:solidFill>
                          <a:latin typeface="Calibri" panose="020F0502020204030204" pitchFamily="34" charset="0"/>
                        </a:rPr>
                        <a:t>platino</a:t>
                      </a:r>
                      <a:r>
                        <a:rPr lang="en-US" sz="2000" b="1" dirty="0">
                          <a:solidFill>
                            <a:srgbClr val="002060"/>
                          </a:solidFill>
                          <a:latin typeface="Calibri" panose="020F0502020204030204" pitchFamily="34" charset="0"/>
                        </a:rPr>
                        <a:t> </a:t>
                      </a:r>
                      <a:r>
                        <a:rPr lang="en-US" sz="2000" b="1" dirty="0" err="1">
                          <a:solidFill>
                            <a:srgbClr val="002060"/>
                          </a:solidFill>
                          <a:latin typeface="Calibri" panose="020F0502020204030204" pitchFamily="34" charset="0"/>
                        </a:rPr>
                        <a:t>bilingüe</a:t>
                      </a:r>
                      <a:r>
                        <a:rPr lang="en-US" sz="2000" b="1" dirty="0">
                          <a:solidFill>
                            <a:srgbClr val="002060"/>
                          </a:solidFill>
                          <a:latin typeface="Calibri" panose="020F0502020204030204" pitchFamily="34" charset="0"/>
                        </a:rPr>
                        <a:t> o </a:t>
                      </a:r>
                      <a:r>
                        <a:rPr lang="en-US" sz="2000" b="1" dirty="0" err="1">
                          <a:solidFill>
                            <a:srgbClr val="002060"/>
                          </a:solidFill>
                          <a:latin typeface="Calibri" panose="020F0502020204030204" pitchFamily="34" charset="0"/>
                        </a:rPr>
                        <a:t>multilingüe</a:t>
                      </a:r>
                      <a:endParaRPr lang="en-US" sz="2000" b="1" dirty="0">
                        <a:solidFill>
                          <a:srgbClr val="002060"/>
                        </a:solidFill>
                        <a:latin typeface="Calibri" panose="020F0502020204030204" pitchFamily="34" charset="0"/>
                      </a:endParaRPr>
                    </a:p>
                  </a:txBody>
                  <a:tcPr/>
                </a:tc>
                <a:tc>
                  <a:txBody>
                    <a:bodyPr/>
                    <a:lstStyle/>
                    <a:p>
                      <a:r>
                        <a:rPr lang="en-US" sz="2000" b="1" dirty="0" err="1">
                          <a:solidFill>
                            <a:srgbClr val="002060"/>
                          </a:solidFill>
                          <a:latin typeface="Calibri" panose="020F0502020204030204" pitchFamily="34" charset="0"/>
                        </a:rPr>
                        <a:t>Avanzado-bajo</a:t>
                      </a:r>
                      <a:endParaRPr lang="en-US" sz="2000" b="1" dirty="0">
                        <a:solidFill>
                          <a:srgbClr val="002060"/>
                        </a:solidFill>
                        <a:latin typeface="Calibri" panose="020F0502020204030204" pitchFamily="34" charset="0"/>
                      </a:endParaRPr>
                    </a:p>
                  </a:txBody>
                  <a:tcPr/>
                </a:tc>
                <a:tc>
                  <a:txBody>
                    <a:bodyPr/>
                    <a:lstStyle/>
                    <a:p>
                      <a:r>
                        <a:rPr lang="en-US" sz="2000" b="1" dirty="0">
                          <a:solidFill>
                            <a:srgbClr val="002060"/>
                          </a:solidFill>
                          <a:latin typeface="Calibri" panose="020F0502020204030204" pitchFamily="34" charset="0"/>
                        </a:rPr>
                        <a:t>4 </a:t>
                      </a:r>
                      <a:r>
                        <a:rPr lang="en-US" sz="2000" b="1" dirty="0" err="1">
                          <a:solidFill>
                            <a:srgbClr val="002060"/>
                          </a:solidFill>
                          <a:latin typeface="Calibri" panose="020F0502020204030204" pitchFamily="34" charset="0"/>
                        </a:rPr>
                        <a:t>semestres</a:t>
                      </a:r>
                      <a:r>
                        <a:rPr lang="en-US" sz="2000" b="1" baseline="0" dirty="0">
                          <a:solidFill>
                            <a:srgbClr val="002060"/>
                          </a:solidFill>
                          <a:latin typeface="Calibri" panose="020F0502020204030204" pitchFamily="34" charset="0"/>
                        </a:rPr>
                        <a:t> </a:t>
                      </a:r>
                      <a:r>
                        <a:rPr lang="en-US" sz="2000" b="1" baseline="0" dirty="0" err="1">
                          <a:solidFill>
                            <a:srgbClr val="002060"/>
                          </a:solidFill>
                          <a:latin typeface="Calibri" panose="020F0502020204030204" pitchFamily="34" charset="0"/>
                        </a:rPr>
                        <a:t>por</a:t>
                      </a:r>
                      <a:r>
                        <a:rPr lang="en-US" sz="2000" b="1" baseline="0" dirty="0">
                          <a:solidFill>
                            <a:srgbClr val="002060"/>
                          </a:solidFill>
                          <a:latin typeface="Calibri" panose="020F0502020204030204" pitchFamily="34" charset="0"/>
                        </a:rPr>
                        <a:t> </a:t>
                      </a:r>
                      <a:r>
                        <a:rPr lang="en-US" sz="2000" b="1" baseline="0" dirty="0" err="1">
                          <a:solidFill>
                            <a:srgbClr val="002060"/>
                          </a:solidFill>
                          <a:latin typeface="Calibri" panose="020F0502020204030204" pitchFamily="34" charset="0"/>
                        </a:rPr>
                        <a:t>idioma</a:t>
                      </a:r>
                      <a:endParaRPr lang="en-US" sz="2000" b="1" dirty="0">
                        <a:solidFill>
                          <a:srgbClr val="002060"/>
                        </a:solidFill>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894190DB-55E5-3246-BBC6-A36C7C9E14A4}"/>
              </a:ext>
            </a:extLst>
          </p:cNvPr>
          <p:cNvSpPr txBox="1"/>
          <p:nvPr/>
        </p:nvSpPr>
        <p:spPr>
          <a:xfrm>
            <a:off x="513945" y="4781550"/>
            <a:ext cx="3733800" cy="307777"/>
          </a:xfrm>
          <a:prstGeom prst="rect">
            <a:avLst/>
          </a:prstGeom>
          <a:noFill/>
        </p:spPr>
        <p:txBody>
          <a:bodyPr wrap="square" rtlCol="0">
            <a:spAutoFit/>
          </a:bodyPr>
          <a:lstStyle/>
          <a:p>
            <a:r>
              <a:rPr lang="en-US" dirty="0">
                <a:solidFill>
                  <a:schemeClr val="tx1"/>
                </a:solidFill>
                <a:latin typeface="Calibri" panose="020F0502020204030204" pitchFamily="34" charset="0"/>
                <a:ea typeface="Calibri" charset="0"/>
                <a:cs typeface="Calibri" panose="020F0502020204030204" pitchFamily="34" charset="0"/>
              </a:rPr>
              <a:t>(</a:t>
            </a:r>
            <a:r>
              <a:rPr lang="en-US" dirty="0" err="1">
                <a:solidFill>
                  <a:schemeClr val="tx1"/>
                </a:solidFill>
                <a:latin typeface="Calibri" panose="020F0502020204030204" pitchFamily="34" charset="0"/>
                <a:ea typeface="Calibri" charset="0"/>
                <a:cs typeface="Calibri" panose="020F0502020204030204" pitchFamily="34" charset="0"/>
              </a:rPr>
              <a:t>adaptado</a:t>
            </a:r>
            <a:r>
              <a:rPr lang="en-US" dirty="0">
                <a:solidFill>
                  <a:schemeClr val="tx1"/>
                </a:solidFill>
                <a:latin typeface="Calibri" panose="020F0502020204030204" pitchFamily="34" charset="0"/>
                <a:ea typeface="Calibri" charset="0"/>
                <a:cs typeface="Calibri" panose="020F0502020204030204" pitchFamily="34" charset="0"/>
              </a:rPr>
              <a:t> </a:t>
            </a:r>
            <a:r>
              <a:rPr lang="en-US" dirty="0" err="1">
                <a:solidFill>
                  <a:schemeClr val="tx1"/>
                </a:solidFill>
                <a:latin typeface="Calibri" panose="020F0502020204030204" pitchFamily="34" charset="0"/>
                <a:ea typeface="Calibri" charset="0"/>
                <a:cs typeface="Calibri" panose="020F0502020204030204" pitchFamily="34" charset="0"/>
              </a:rPr>
              <a:t>por</a:t>
            </a:r>
            <a:r>
              <a:rPr lang="en-US" dirty="0">
                <a:solidFill>
                  <a:schemeClr val="tx1"/>
                </a:solidFill>
                <a:latin typeface="Calibri" panose="020F0502020204030204" pitchFamily="34" charset="0"/>
                <a:ea typeface="Calibri" charset="0"/>
                <a:cs typeface="Calibri" panose="020F0502020204030204" pitchFamily="34" charset="0"/>
              </a:rPr>
              <a:t> Minneapolis Public Schools, n.d.)</a:t>
            </a:r>
          </a:p>
        </p:txBody>
      </p:sp>
      <p:sp>
        <p:nvSpPr>
          <p:cNvPr id="3" name="Slide Number Placeholder 2"/>
          <p:cNvSpPr>
            <a:spLocks noGrp="1"/>
          </p:cNvSpPr>
          <p:nvPr>
            <p:ph type="sldNum" idx="12"/>
          </p:nvPr>
        </p:nvSpPr>
        <p:spPr>
          <a:xfrm>
            <a:off x="8153400" y="4311750"/>
            <a:ext cx="548700" cy="393600"/>
          </a:xfrm>
        </p:spPr>
        <p:txBody>
          <a:bodyPr/>
          <a:lstStyle/>
          <a:p>
            <a:pPr lvl="0">
              <a:spcBef>
                <a:spcPts val="0"/>
              </a:spcBef>
              <a:buNone/>
            </a:pPr>
            <a:fld id="{00000000-1234-1234-1234-123412341234}" type="slidenum">
              <a:rPr lang="en" smtClean="0"/>
              <a:t>10</a:t>
            </a:fld>
            <a:endParaRPr lang="en" dirty="0"/>
          </a:p>
        </p:txBody>
      </p:sp>
      <p:pic>
        <p:nvPicPr>
          <p:cNvPr id="9" name="Picture 2">
            <a:extLst>
              <a:ext uri="{FF2B5EF4-FFF2-40B4-BE49-F238E27FC236}">
                <a16:creationId xmlns:a16="http://schemas.microsoft.com/office/drawing/2014/main" id="{71358B01-557A-44A4-A345-843E1769C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5"/>
            <a:ext cx="1924720" cy="863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D41DFE76-5850-4355-938E-A16AD6232355}"/>
              </a:ext>
            </a:extLst>
          </p:cNvPr>
          <p:cNvSpPr txBox="1"/>
          <p:nvPr/>
        </p:nvSpPr>
        <p:spPr>
          <a:xfrm>
            <a:off x="1143000" y="1015484"/>
            <a:ext cx="1417376" cy="184666"/>
          </a:xfrm>
          <a:prstGeom prst="rect">
            <a:avLst/>
          </a:prstGeom>
          <a:noFill/>
        </p:spPr>
        <p:txBody>
          <a:bodyPr wrap="none" rtlCol="0">
            <a:spAutoFit/>
          </a:bodyPr>
          <a:lstStyle/>
          <a:p>
            <a:r>
              <a:rPr lang="en-US" sz="600" dirty="0"/>
              <a:t>Minnesota Department of Education</a:t>
            </a:r>
          </a:p>
        </p:txBody>
      </p:sp>
    </p:spTree>
    <p:extLst>
      <p:ext uri="{BB962C8B-B14F-4D97-AF65-F5344CB8AC3E}">
        <p14:creationId xmlns:p14="http://schemas.microsoft.com/office/powerpoint/2010/main" val="10713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381000" y="1352550"/>
            <a:ext cx="7924800" cy="830997"/>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4.  ¿</a:t>
            </a:r>
            <a:r>
              <a:rPr lang="en-US" sz="2400" b="1" dirty="0" err="1">
                <a:solidFill>
                  <a:srgbClr val="002060"/>
                </a:solidFill>
                <a:latin typeface="Calibri" panose="020F0502020204030204" pitchFamily="34" charset="0"/>
                <a:cs typeface="Calibri" panose="020F0502020204030204" pitchFamily="34" charset="0"/>
              </a:rPr>
              <a:t>Cuáles</a:t>
            </a:r>
            <a:r>
              <a:rPr lang="en-US" sz="2400" b="1" dirty="0">
                <a:solidFill>
                  <a:srgbClr val="002060"/>
                </a:solidFill>
                <a:latin typeface="Calibri" panose="020F0502020204030204" pitchFamily="34" charset="0"/>
                <a:cs typeface="Calibri" panose="020F0502020204030204" pitchFamily="34" charset="0"/>
              </a:rPr>
              <a:t> son </a:t>
            </a:r>
            <a:r>
              <a:rPr lang="en-US" sz="2400" b="1" dirty="0" err="1">
                <a:solidFill>
                  <a:srgbClr val="002060"/>
                </a:solidFill>
                <a:latin typeface="Calibri" panose="020F0502020204030204" pitchFamily="34" charset="0"/>
                <a:cs typeface="Calibri" panose="020F0502020204030204" pitchFamily="34" charset="0"/>
              </a:rPr>
              <a:t>los</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otros</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requisitos</a:t>
            </a:r>
            <a:r>
              <a:rPr lang="en-US" sz="2400" b="1" dirty="0">
                <a:solidFill>
                  <a:srgbClr val="002060"/>
                </a:solidFill>
                <a:latin typeface="Calibri" panose="020F0502020204030204" pitchFamily="34" charset="0"/>
                <a:cs typeface="Calibri" panose="020F0502020204030204" pitchFamily="34" charset="0"/>
              </a:rPr>
              <a:t> para un </a:t>
            </a:r>
            <a:r>
              <a:rPr lang="en-US" sz="2400" b="1" dirty="0" err="1">
                <a:solidFill>
                  <a:srgbClr val="002060"/>
                </a:solidFill>
                <a:latin typeface="Calibri" panose="020F0502020204030204" pitchFamily="34" charset="0"/>
                <a:cs typeface="Calibri" panose="020F0502020204030204" pitchFamily="34" charset="0"/>
              </a:rPr>
              <a:t>sello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bilingüe</a:t>
            </a:r>
            <a:r>
              <a:rPr lang="en-US" sz="2400" b="1" dirty="0">
                <a:solidFill>
                  <a:srgbClr val="002060"/>
                </a:solidFill>
                <a:latin typeface="Calibri" panose="020F0502020204030204" pitchFamily="34" charset="0"/>
                <a:cs typeface="Calibri" panose="020F0502020204030204" pitchFamily="34" charset="0"/>
              </a:rPr>
              <a:t> o </a:t>
            </a:r>
            <a:r>
              <a:rPr lang="en-US" sz="2400" b="1" dirty="0" err="1">
                <a:solidFill>
                  <a:srgbClr val="002060"/>
                </a:solidFill>
                <a:latin typeface="Calibri" panose="020F0502020204030204" pitchFamily="34" charset="0"/>
                <a:cs typeface="Calibri" panose="020F0502020204030204" pitchFamily="34" charset="0"/>
              </a:rPr>
              <a:t>multilingüe</a:t>
            </a:r>
            <a:r>
              <a:rPr lang="en-US" sz="2400" b="1" dirty="0">
                <a:solidFill>
                  <a:srgbClr val="002060"/>
                </a:solidFill>
                <a:latin typeface="Calibri" panose="020F0502020204030204" pitchFamily="34" charset="0"/>
                <a:cs typeface="Calibri" panose="020F0502020204030204" pitchFamily="34" charset="0"/>
              </a:rPr>
              <a:t>?</a:t>
            </a:r>
          </a:p>
        </p:txBody>
      </p:sp>
      <p:sp>
        <p:nvSpPr>
          <p:cNvPr id="2" name="TextBox 1"/>
          <p:cNvSpPr txBox="1"/>
          <p:nvPr/>
        </p:nvSpPr>
        <p:spPr>
          <a:xfrm>
            <a:off x="436164" y="2266950"/>
            <a:ext cx="7755924" cy="2308324"/>
          </a:xfrm>
          <a:prstGeom prst="rect">
            <a:avLst/>
          </a:prstGeom>
          <a:noFill/>
        </p:spPr>
        <p:txBody>
          <a:bodyPr wrap="square" rtlCol="0">
            <a:spAutoFit/>
          </a:bodyPr>
          <a:lstStyle/>
          <a:p>
            <a:r>
              <a:rPr lang="en-US" sz="2400" dirty="0" err="1">
                <a:solidFill>
                  <a:srgbClr val="002060"/>
                </a:solidFill>
                <a:latin typeface="Calibri" panose="020F0502020204030204" pitchFamily="34" charset="0"/>
                <a:cs typeface="Calibri" panose="020F0502020204030204" pitchFamily="34" charset="0"/>
              </a:rPr>
              <a:t>Además</a:t>
            </a:r>
            <a:r>
              <a:rPr lang="en-US"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tener</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niveles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requeridos</a:t>
            </a:r>
            <a:r>
              <a:rPr lang="en-US"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competencia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un </a:t>
            </a:r>
            <a:r>
              <a:rPr lang="en-US" sz="2400" dirty="0" err="1">
                <a:solidFill>
                  <a:srgbClr val="002060"/>
                </a:solidFill>
                <a:latin typeface="Calibri" panose="020F0502020204030204" pitchFamily="34" charset="0"/>
                <a:cs typeface="Calibri" panose="020F0502020204030204" pitchFamily="34" charset="0"/>
              </a:rPr>
              <a:t>idioma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distinto</a:t>
            </a:r>
            <a:r>
              <a:rPr lang="en-US" sz="2400" dirty="0">
                <a:solidFill>
                  <a:srgbClr val="002060"/>
                </a:solidFill>
                <a:latin typeface="Calibri" panose="020F0502020204030204" pitchFamily="34" charset="0"/>
                <a:cs typeface="Calibri" panose="020F0502020204030204" pitchFamily="34" charset="0"/>
              </a:rPr>
              <a:t> al inglés, el </a:t>
            </a:r>
            <a:r>
              <a:rPr lang="en-US" sz="2400" dirty="0" err="1">
                <a:solidFill>
                  <a:srgbClr val="002060"/>
                </a:solidFill>
                <a:latin typeface="Calibri" panose="020F0502020204030204" pitchFamily="34" charset="0"/>
                <a:cs typeface="Calibri" panose="020F0502020204030204" pitchFamily="34" charset="0"/>
              </a:rPr>
              <a:t>estudiante</a:t>
            </a:r>
            <a:r>
              <a:rPr lang="en-US" sz="2400" dirty="0">
                <a:solidFill>
                  <a:srgbClr val="002060"/>
                </a:solidFill>
                <a:latin typeface="Calibri" panose="020F0502020204030204" pitchFamily="34" charset="0"/>
                <a:cs typeface="Calibri" panose="020F0502020204030204" pitchFamily="34" charset="0"/>
              </a:rPr>
              <a:t> debe:</a:t>
            </a:r>
          </a:p>
          <a:p>
            <a:pPr marL="342900" indent="-342900">
              <a:buFont typeface="Arial" panose="020B0604020202020204" pitchFamily="34" charset="0"/>
              <a:buChar char="•"/>
            </a:pPr>
            <a:r>
              <a:rPr lang="en-US" sz="2400" dirty="0" err="1">
                <a:solidFill>
                  <a:srgbClr val="002060"/>
                </a:solidFill>
                <a:latin typeface="Calibri" panose="020F0502020204030204" pitchFamily="34" charset="0"/>
                <a:cs typeface="Calibri" panose="020F0502020204030204" pitchFamily="34" charset="0"/>
              </a:rPr>
              <a:t>demostrar</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dominio</a:t>
            </a:r>
            <a:r>
              <a:rPr lang="en-US" sz="2400" dirty="0">
                <a:solidFill>
                  <a:srgbClr val="002060"/>
                </a:solidFill>
                <a:latin typeface="Calibri" panose="020F0502020204030204" pitchFamily="34" charset="0"/>
                <a:cs typeface="Calibri" panose="020F0502020204030204" pitchFamily="34" charset="0"/>
              </a:rPr>
              <a:t> de los </a:t>
            </a:r>
            <a:r>
              <a:rPr lang="en-US" sz="2400" dirty="0" err="1">
                <a:solidFill>
                  <a:srgbClr val="002060"/>
                </a:solidFill>
                <a:latin typeface="Calibri" panose="020F0502020204030204" pitchFamily="34" charset="0"/>
                <a:cs typeface="Calibri" panose="020F0502020204030204" pitchFamily="34" charset="0"/>
              </a:rPr>
              <a:t>estándares</a:t>
            </a:r>
            <a:r>
              <a:rPr lang="en-US"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competencia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inglés de Minnesota</a:t>
            </a:r>
          </a:p>
          <a:p>
            <a:pPr marL="342900" indent="-342900">
              <a:buFont typeface="Arial" panose="020B0604020202020204" pitchFamily="34" charset="0"/>
              <a:buChar char="•"/>
            </a:pPr>
            <a:r>
              <a:rPr lang="en-US" sz="2400" dirty="0" err="1">
                <a:solidFill>
                  <a:srgbClr val="002060"/>
                </a:solidFill>
                <a:latin typeface="Calibri" panose="020F0502020204030204" pitchFamily="34" charset="0"/>
                <a:cs typeface="Calibri" panose="020F0502020204030204" pitchFamily="34" charset="0"/>
              </a:rPr>
              <a:t>terminar</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satisfactoriamente</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todos</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créditos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artes</a:t>
            </a:r>
            <a:r>
              <a:rPr lang="en-US" sz="2400" dirty="0">
                <a:solidFill>
                  <a:srgbClr val="002060"/>
                </a:solidFill>
                <a:latin typeface="Calibri" panose="020F0502020204030204" pitchFamily="34" charset="0"/>
                <a:cs typeface="Calibri" panose="020F0502020204030204" pitchFamily="34" charset="0"/>
              </a:rPr>
              <a:t> del </a:t>
            </a:r>
            <a:r>
              <a:rPr lang="en-US" sz="2400" dirty="0" err="1">
                <a:solidFill>
                  <a:srgbClr val="002060"/>
                </a:solidFill>
                <a:latin typeface="Calibri" panose="020F0502020204030204" pitchFamily="34" charset="0"/>
                <a:cs typeface="Calibri" panose="020F0502020204030204" pitchFamily="34" charset="0"/>
              </a:rPr>
              <a:t>lenguaje</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inglés</a:t>
            </a:r>
            <a:r>
              <a:rPr lang="en-US" sz="2400" dirty="0">
                <a:solidFill>
                  <a:srgbClr val="002060"/>
                </a:solidFill>
                <a:latin typeface="Calibri" panose="020F0502020204030204" pitchFamily="34" charset="0"/>
                <a:cs typeface="Calibri" panose="020F0502020204030204" pitchFamily="34" charset="0"/>
              </a:rPr>
              <a:t>). </a:t>
            </a:r>
          </a:p>
        </p:txBody>
      </p:sp>
      <p:sp>
        <p:nvSpPr>
          <p:cNvPr id="3" name="Slide Number Placeholder 2"/>
          <p:cNvSpPr>
            <a:spLocks noGrp="1"/>
          </p:cNvSpPr>
          <p:nvPr>
            <p:ph type="sldNum" idx="12"/>
          </p:nvPr>
        </p:nvSpPr>
        <p:spPr>
          <a:xfrm>
            <a:off x="8159136" y="4324350"/>
            <a:ext cx="548700" cy="393600"/>
          </a:xfrm>
        </p:spPr>
        <p:txBody>
          <a:bodyPr/>
          <a:lstStyle/>
          <a:p>
            <a:pPr lvl="0">
              <a:spcBef>
                <a:spcPts val="0"/>
              </a:spcBef>
              <a:buNone/>
            </a:pPr>
            <a:fld id="{00000000-1234-1234-1234-123412341234}" type="slidenum">
              <a:rPr lang="en" smtClean="0"/>
              <a:t>11</a:t>
            </a:fld>
            <a:endParaRPr lang="en" dirty="0"/>
          </a:p>
        </p:txBody>
      </p:sp>
      <p:pic>
        <p:nvPicPr>
          <p:cNvPr id="6" name="Picture 2">
            <a:extLst>
              <a:ext uri="{FF2B5EF4-FFF2-40B4-BE49-F238E27FC236}">
                <a16:creationId xmlns:a16="http://schemas.microsoft.com/office/drawing/2014/main" id="{B35B133D-1756-46C4-8E6E-93C95D04C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5"/>
            <a:ext cx="1924720" cy="863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A9EB6EB6-E82D-4022-A5DF-9CCC3C98979D}"/>
              </a:ext>
            </a:extLst>
          </p:cNvPr>
          <p:cNvSpPr txBox="1"/>
          <p:nvPr/>
        </p:nvSpPr>
        <p:spPr>
          <a:xfrm>
            <a:off x="304800" y="4857750"/>
            <a:ext cx="2523448" cy="246221"/>
          </a:xfrm>
          <a:prstGeom prst="rect">
            <a:avLst/>
          </a:prstGeom>
          <a:noFill/>
        </p:spPr>
        <p:txBody>
          <a:bodyPr wrap="none" rtlCol="0">
            <a:spAutoFit/>
          </a:bodyPr>
          <a:lstStyle/>
          <a:p>
            <a:r>
              <a:rPr lang="en-US" sz="1000" dirty="0">
                <a:solidFill>
                  <a:srgbClr val="002060"/>
                </a:solidFill>
                <a:latin typeface="Calibri" panose="020F0502020204030204" pitchFamily="34" charset="0"/>
                <a:cs typeface="Calibri" panose="020F0502020204030204" pitchFamily="34" charset="0"/>
              </a:rPr>
              <a:t>(Minnesota Department of Education, 2020)</a:t>
            </a:r>
          </a:p>
        </p:txBody>
      </p:sp>
      <p:sp>
        <p:nvSpPr>
          <p:cNvPr id="8" name="TextBox 7">
            <a:extLst>
              <a:ext uri="{FF2B5EF4-FFF2-40B4-BE49-F238E27FC236}">
                <a16:creationId xmlns:a16="http://schemas.microsoft.com/office/drawing/2014/main" id="{EAD6E298-ED61-4537-9AF6-24579F948CB7}"/>
              </a:ext>
            </a:extLst>
          </p:cNvPr>
          <p:cNvSpPr txBox="1"/>
          <p:nvPr/>
        </p:nvSpPr>
        <p:spPr>
          <a:xfrm>
            <a:off x="1143000" y="1015484"/>
            <a:ext cx="1417376" cy="184666"/>
          </a:xfrm>
          <a:prstGeom prst="rect">
            <a:avLst/>
          </a:prstGeom>
          <a:noFill/>
        </p:spPr>
        <p:txBody>
          <a:bodyPr wrap="none" rtlCol="0">
            <a:spAutoFit/>
          </a:bodyPr>
          <a:lstStyle/>
          <a:p>
            <a:r>
              <a:rPr lang="en-US" sz="600" dirty="0"/>
              <a:t>Minnesota Department of Education</a:t>
            </a:r>
          </a:p>
        </p:txBody>
      </p:sp>
    </p:spTree>
    <p:extLst>
      <p:ext uri="{BB962C8B-B14F-4D97-AF65-F5344CB8AC3E}">
        <p14:creationId xmlns:p14="http://schemas.microsoft.com/office/powerpoint/2010/main" val="8249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12</a:t>
            </a:fld>
            <a:endParaRPr lang="en"/>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56"/>
          <a:stretch/>
        </p:blipFill>
        <p:spPr bwMode="auto">
          <a:xfrm>
            <a:off x="1214449" y="1824486"/>
            <a:ext cx="1081719" cy="138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200" y="1824486"/>
            <a:ext cx="1003444" cy="143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81100" y="489224"/>
            <a:ext cx="3751348" cy="954107"/>
          </a:xfrm>
          <a:prstGeom prst="rect">
            <a:avLst/>
          </a:prstGeom>
          <a:noFill/>
        </p:spPr>
        <p:txBody>
          <a:bodyPr wrap="non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SELLOS BILINGÜES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SEALS OF BILINGUALISM</a:t>
            </a:r>
          </a:p>
        </p:txBody>
      </p:sp>
      <p:sp>
        <p:nvSpPr>
          <p:cNvPr id="3" name="AutoShape 2" descr="Image result for video icon"/>
          <p:cNvSpPr>
            <a:spLocks noChangeAspect="1" noChangeArrowheads="1"/>
          </p:cNvSpPr>
          <p:nvPr/>
        </p:nvSpPr>
        <p:spPr bwMode="auto">
          <a:xfrm>
            <a:off x="155575" y="-5476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video icon"/>
          <p:cNvSpPr>
            <a:spLocks noChangeAspect="1" noChangeArrowheads="1"/>
          </p:cNvSpPr>
          <p:nvPr/>
        </p:nvSpPr>
        <p:spPr bwMode="auto">
          <a:xfrm>
            <a:off x="307975" y="-3952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6" descr="Image result for video ico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9944" y="3409950"/>
            <a:ext cx="722312" cy="7223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65DA2D6-0E43-4014-B850-00857E3FC6A3}"/>
              </a:ext>
            </a:extLst>
          </p:cNvPr>
          <p:cNvPicPr>
            <a:picLocks noChangeAspect="1"/>
          </p:cNvPicPr>
          <p:nvPr/>
        </p:nvPicPr>
        <p:blipFill>
          <a:blip r:embed="rId9"/>
          <a:stretch>
            <a:fillRect/>
          </a:stretch>
        </p:blipFill>
        <p:spPr>
          <a:xfrm>
            <a:off x="5410200" y="1851790"/>
            <a:ext cx="2085865" cy="1439920"/>
          </a:xfrm>
          <a:prstGeom prst="rect">
            <a:avLst/>
          </a:prstGeom>
        </p:spPr>
      </p:pic>
      <p:pic>
        <p:nvPicPr>
          <p:cNvPr id="14" name="Picture 6" descr="Image result for video icon">
            <a:hlinkClick r:id="rId10"/>
            <a:extLst>
              <a:ext uri="{FF2B5EF4-FFF2-40B4-BE49-F238E27FC236}">
                <a16:creationId xmlns:a16="http://schemas.microsoft.com/office/drawing/2014/main" id="{1FC2DEDA-885E-445C-AF6E-9B45F7C1EB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1976" y="3409950"/>
            <a:ext cx="722312" cy="722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75920C-488E-7542-8D25-D9BB5482C3B4}"/>
              </a:ext>
            </a:extLst>
          </p:cNvPr>
          <p:cNvSpPr txBox="1"/>
          <p:nvPr/>
        </p:nvSpPr>
        <p:spPr>
          <a:xfrm>
            <a:off x="434812" y="4629150"/>
            <a:ext cx="3375187"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(Del Norte County, 2017; District 201, 2019)</a:t>
            </a:r>
          </a:p>
        </p:txBody>
      </p:sp>
    </p:spTree>
    <p:extLst>
      <p:ext uri="{BB962C8B-B14F-4D97-AF65-F5344CB8AC3E}">
        <p14:creationId xmlns:p14="http://schemas.microsoft.com/office/powerpoint/2010/main" val="51122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body" idx="1"/>
          </p:nvPr>
        </p:nvSpPr>
        <p:spPr>
          <a:xfrm>
            <a:off x="2813130" y="1473892"/>
            <a:ext cx="5902470" cy="1123619"/>
          </a:xfrm>
          <a:prstGeom prst="rect">
            <a:avLst/>
          </a:prstGeom>
        </p:spPr>
        <p:txBody>
          <a:bodyPr wrap="square" lIns="91425" tIns="91425" rIns="91425" bIns="91425" anchor="t" anchorCtr="0">
            <a:noAutofit/>
          </a:bodyPr>
          <a:lstStyle/>
          <a:p>
            <a:pPr marL="457200" lvl="0" indent="-355600">
              <a:spcAft>
                <a:spcPts val="1000"/>
              </a:spcAft>
              <a:buSzPct val="100000"/>
              <a:buFont typeface="Wingdings" panose="05000000000000000000" pitchFamily="2" charset="2"/>
              <a:buChar char="Ø"/>
            </a:pPr>
            <a:r>
              <a:rPr lang="es-ES" altLang="es-MX" sz="2000" dirty="0">
                <a:solidFill>
                  <a:srgbClr val="002060"/>
                </a:solidFill>
                <a:cs typeface="Calibri" panose="020F0502020204030204" pitchFamily="34" charset="0"/>
              </a:rPr>
              <a:t>Cursos de lengua y literatura de nivel avanzado (</a:t>
            </a:r>
            <a:r>
              <a:rPr lang="es-ES" altLang="es-MX" sz="2000" i="1" dirty="0">
                <a:solidFill>
                  <a:srgbClr val="002060"/>
                </a:solidFill>
                <a:cs typeface="Calibri" panose="020F0502020204030204" pitchFamily="34" charset="0"/>
              </a:rPr>
              <a:t>AP</a:t>
            </a:r>
            <a:r>
              <a:rPr lang="es-ES" altLang="es-MX" sz="2000" dirty="0">
                <a:solidFill>
                  <a:srgbClr val="002060"/>
                </a:solidFill>
                <a:cs typeface="Calibri" panose="020F0502020204030204" pitchFamily="34" charset="0"/>
              </a:rPr>
              <a:t>) en segundo idioma</a:t>
            </a:r>
            <a:endParaRPr lang="en" sz="2000" dirty="0">
              <a:solidFill>
                <a:srgbClr val="002060"/>
              </a:solidFill>
            </a:endParaRPr>
          </a:p>
        </p:txBody>
      </p:sp>
      <p:pic>
        <p:nvPicPr>
          <p:cNvPr id="1026" name="Picture 2" descr="Image result for advanced placem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251" y="1542379"/>
            <a:ext cx="1676400" cy="53438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Image result for international baccalaurea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29" y="3740647"/>
            <a:ext cx="1600200" cy="71595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5189" y="2760302"/>
            <a:ext cx="5919788" cy="707886"/>
          </a:xfrm>
          <a:prstGeom prst="rect">
            <a:avLst/>
          </a:prstGeom>
          <a:noFill/>
        </p:spPr>
        <p:txBody>
          <a:bodyPr wrap="square" rtlCol="0">
            <a:spAutoFit/>
          </a:bodyPr>
          <a:lstStyle/>
          <a:p>
            <a:pPr marL="457200" lvl="0" indent="-355600">
              <a:spcAft>
                <a:spcPts val="1000"/>
              </a:spcAft>
              <a:buSzPct val="100000"/>
              <a:buFont typeface="Wingdings" panose="05000000000000000000" pitchFamily="2" charset="2"/>
              <a:buChar char="Ø"/>
            </a:pPr>
            <a:r>
              <a:rPr lang="es-ES" altLang="es-MX" sz="2000" dirty="0">
                <a:solidFill>
                  <a:srgbClr val="002060"/>
                </a:solidFill>
                <a:latin typeface="Calibri" panose="020F0502020204030204" pitchFamily="34" charset="0"/>
                <a:cs typeface="Calibri" panose="020F0502020204030204" pitchFamily="34" charset="0"/>
              </a:rPr>
              <a:t>Créditos retroactivos para el dominio del idioma (basado en el examen de dominio del idioma</a:t>
            </a:r>
            <a:r>
              <a:rPr lang="en" sz="2000" dirty="0">
                <a:solidFill>
                  <a:srgbClr val="002060"/>
                </a:solidFill>
                <a:latin typeface="Calibri" panose="020F0502020204030204" pitchFamily="34" charset="0"/>
                <a:cs typeface="Calibri" panose="020F0502020204030204" pitchFamily="34" charset="0"/>
              </a:rPr>
              <a:t>)</a:t>
            </a:r>
            <a:endParaRPr lang="en-US" sz="2000" dirty="0">
              <a:latin typeface="Calibri" panose="020F0502020204030204" pitchFamily="34" charset="0"/>
            </a:endParaRPr>
          </a:p>
        </p:txBody>
      </p:sp>
      <p:sp>
        <p:nvSpPr>
          <p:cNvPr id="6" name="TextBox 5"/>
          <p:cNvSpPr txBox="1"/>
          <p:nvPr/>
        </p:nvSpPr>
        <p:spPr>
          <a:xfrm>
            <a:off x="2939992" y="3956352"/>
            <a:ext cx="5181600" cy="615553"/>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solidFill>
                  <a:srgbClr val="002060"/>
                </a:solidFill>
                <a:latin typeface="Calibri" panose="020F0502020204030204" pitchFamily="34" charset="0"/>
                <a:cs typeface="Calibri" panose="020F0502020204030204" pitchFamily="34" charset="0"/>
              </a:rPr>
              <a:t>Examen de </a:t>
            </a:r>
            <a:r>
              <a:rPr lang="en-US" sz="2000" dirty="0" err="1">
                <a:solidFill>
                  <a:srgbClr val="002060"/>
                </a:solidFill>
                <a:latin typeface="Calibri" panose="020F0502020204030204" pitchFamily="34" charset="0"/>
                <a:cs typeface="Calibri" panose="020F0502020204030204" pitchFamily="34" charset="0"/>
              </a:rPr>
              <a:t>nivel</a:t>
            </a:r>
            <a:r>
              <a:rPr lang="en-US" sz="2000" dirty="0">
                <a:solidFill>
                  <a:srgbClr val="002060"/>
                </a:solidFill>
                <a:latin typeface="Calibri" panose="020F0502020204030204" pitchFamily="34" charset="0"/>
                <a:cs typeface="Calibri" panose="020F0502020204030204" pitchFamily="34" charset="0"/>
              </a:rPr>
              <a:t> superior para el diploma IB</a:t>
            </a:r>
            <a:endParaRPr lang="en-US"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p>
        </p:txBody>
      </p:sp>
      <p:sp>
        <p:nvSpPr>
          <p:cNvPr id="3" name="Slide Number Placeholder 2"/>
          <p:cNvSpPr>
            <a:spLocks noGrp="1"/>
          </p:cNvSpPr>
          <p:nvPr>
            <p:ph type="sldNum" idx="12"/>
          </p:nvPr>
        </p:nvSpPr>
        <p:spPr>
          <a:xfrm>
            <a:off x="8152484" y="4286155"/>
            <a:ext cx="548700" cy="393600"/>
          </a:xfrm>
        </p:spPr>
        <p:txBody>
          <a:bodyPr/>
          <a:lstStyle/>
          <a:p>
            <a:pPr lvl="0">
              <a:spcBef>
                <a:spcPts val="0"/>
              </a:spcBef>
              <a:buNone/>
            </a:pPr>
            <a:fld id="{00000000-1234-1234-1234-123412341234}" type="slidenum">
              <a:rPr lang="en" smtClean="0"/>
              <a:t>13</a:t>
            </a:fld>
            <a:endParaRPr lang="en" dirty="0"/>
          </a:p>
        </p:txBody>
      </p:sp>
      <p:sp>
        <p:nvSpPr>
          <p:cNvPr id="2" name="Rectangle 1"/>
          <p:cNvSpPr/>
          <p:nvPr/>
        </p:nvSpPr>
        <p:spPr>
          <a:xfrm>
            <a:off x="421208" y="226969"/>
            <a:ext cx="7783657" cy="830997"/>
          </a:xfrm>
          <a:prstGeom prst="rect">
            <a:avLst/>
          </a:prstGeom>
        </p:spPr>
        <p:txBody>
          <a:bodyPr wrap="square">
            <a:spAutoFit/>
          </a:bodyPr>
          <a:lstStyle/>
          <a:p>
            <a:pPr algn="ct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Otras maneras de obtener créditos universitarios </a:t>
            </a:r>
            <a:b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según</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dominio</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idioma</a:t>
            </a:r>
            <a:endPar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29" y="2610771"/>
            <a:ext cx="2133600" cy="59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anim calcmode="lin" valueType="num">
                                      <p:cBhvr>
                                        <p:cTn id="8" dur="10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lvl="0">
              <a:spcBef>
                <a:spcPts val="0"/>
              </a:spcBef>
              <a:buNone/>
            </a:pPr>
            <a:fld id="{00000000-1234-1234-1234-123412341234}" type="slidenum">
              <a:rPr lang="en" smtClean="0"/>
              <a:t>14</a:t>
            </a:fld>
            <a:endParaRPr lang="en"/>
          </a:p>
        </p:txBody>
      </p:sp>
      <p:sp>
        <p:nvSpPr>
          <p:cNvPr id="2" name="Rectangle 1">
            <a:extLst>
              <a:ext uri="{FF2B5EF4-FFF2-40B4-BE49-F238E27FC236}">
                <a16:creationId xmlns:a16="http://schemas.microsoft.com/office/drawing/2014/main" id="{47708E2B-4C52-400A-AB3A-00E12B6644DD}"/>
              </a:ext>
            </a:extLst>
          </p:cNvPr>
          <p:cNvSpPr/>
          <p:nvPr/>
        </p:nvSpPr>
        <p:spPr>
          <a:xfrm>
            <a:off x="1612827" y="1479455"/>
            <a:ext cx="7162800" cy="3046988"/>
          </a:xfrm>
          <a:prstGeom prst="rect">
            <a:avLst/>
          </a:prstGeom>
        </p:spPr>
        <p:txBody>
          <a:bodyPr wrap="square">
            <a:spAutoFit/>
          </a:bodyPr>
          <a:lstStyle/>
          <a:p>
            <a:r>
              <a:rPr lang="es-ES" sz="2400" dirty="0">
                <a:solidFill>
                  <a:srgbClr val="002060"/>
                </a:solidFill>
                <a:latin typeface="Calibri" panose="020F0502020204030204" pitchFamily="34" charset="0"/>
                <a:cs typeface="Calibri" panose="020F0502020204030204" pitchFamily="34" charset="0"/>
              </a:rPr>
              <a:t>Han aprendido que</a:t>
            </a:r>
            <a:r>
              <a:rPr lang="es-MX" sz="2400" kern="1200" dirty="0">
                <a:solidFill>
                  <a:srgbClr val="002060"/>
                </a:solidFill>
                <a:latin typeface="Calibri" panose="020F0502020204030204" pitchFamily="34" charset="0"/>
                <a:cs typeface="Calibri" panose="020F0502020204030204" pitchFamily="34" charset="0"/>
              </a:rPr>
              <a:t> los alumnos con altos niveles de bilingüismo y alfabetización bilingüe pueden conseguir créditos universitarios (¡gratis!), incluso antes de ir a la universidad, por diferentes vías.</a:t>
            </a:r>
          </a:p>
          <a:p>
            <a:endParaRPr lang="es-MX" sz="2400" kern="1200" dirty="0">
              <a:solidFill>
                <a:srgbClr val="002060"/>
              </a:solidFill>
              <a:latin typeface="Calibri" panose="020F0502020204030204" pitchFamily="34" charset="0"/>
              <a:cs typeface="Calibri" panose="020F0502020204030204" pitchFamily="34" charset="0"/>
            </a:endParaRPr>
          </a:p>
          <a:p>
            <a:r>
              <a:rPr lang="es-ES" sz="2400" dirty="0">
                <a:solidFill>
                  <a:srgbClr val="002060"/>
                </a:solidFill>
                <a:latin typeface="Calibri" panose="020F0502020204030204" pitchFamily="34" charset="0"/>
                <a:cs typeface="Calibri" panose="020F0502020204030204" pitchFamily="34" charset="0"/>
              </a:rPr>
              <a:t>¿Por qué es tan importante para usted saber esto ahora, cuando su hijo/a está todavía en la escuela primaria?</a:t>
            </a:r>
            <a:r>
              <a:rPr lang="es-MX" sz="2400" kern="1200" dirty="0">
                <a:solidFill>
                  <a:srgbClr val="002060"/>
                </a:solidFill>
                <a:latin typeface="Calibri" panose="020F0502020204030204" pitchFamily="34" charset="0"/>
                <a:cs typeface="Calibri" panose="020F0502020204030204" pitchFamily="34" charset="0"/>
              </a:rPr>
              <a:t> </a:t>
            </a:r>
            <a:endParaRPr lang="en-US" sz="2400" kern="1200" dirty="0">
              <a:solidFill>
                <a:srgbClr val="00206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CEB4D79-24CF-441F-963F-35C402B7A6D0}"/>
              </a:ext>
            </a:extLst>
          </p:cNvPr>
          <p:cNvPicPr>
            <a:picLocks noChangeAspect="1"/>
          </p:cNvPicPr>
          <p:nvPr/>
        </p:nvPicPr>
        <p:blipFill>
          <a:blip r:embed="rId3"/>
          <a:stretch>
            <a:fillRect/>
          </a:stretch>
        </p:blipFill>
        <p:spPr>
          <a:xfrm>
            <a:off x="541436" y="235563"/>
            <a:ext cx="1706928" cy="1243235"/>
          </a:xfrm>
          <a:prstGeom prst="rect">
            <a:avLst/>
          </a:prstGeom>
        </p:spPr>
      </p:pic>
      <p:sp>
        <p:nvSpPr>
          <p:cNvPr id="9" name="TextBox 8">
            <a:extLst>
              <a:ext uri="{FF2B5EF4-FFF2-40B4-BE49-F238E27FC236}">
                <a16:creationId xmlns:a16="http://schemas.microsoft.com/office/drawing/2014/main" id="{DF724A8D-695D-544F-9976-5F1E1788724C}"/>
              </a:ext>
            </a:extLst>
          </p:cNvPr>
          <p:cNvSpPr txBox="1"/>
          <p:nvPr/>
        </p:nvSpPr>
        <p:spPr>
          <a:xfrm>
            <a:off x="1905000" y="1077753"/>
            <a:ext cx="343364" cy="184666"/>
          </a:xfrm>
          <a:prstGeom prst="rect">
            <a:avLst/>
          </a:prstGeom>
          <a:noFill/>
        </p:spPr>
        <p:txBody>
          <a:bodyPr wrap="none" rtlCol="0">
            <a:spAutoFit/>
          </a:bodyPr>
          <a:lstStyle/>
          <a:p>
            <a:r>
              <a:rPr lang="en-US" sz="600" dirty="0" err="1"/>
              <a:t>flickr</a:t>
            </a:r>
            <a:endParaRPr lang="en-US" sz="600" dirty="0"/>
          </a:p>
        </p:txBody>
      </p:sp>
    </p:spTree>
    <p:extLst>
      <p:ext uri="{BB962C8B-B14F-4D97-AF65-F5344CB8AC3E}">
        <p14:creationId xmlns:p14="http://schemas.microsoft.com/office/powerpoint/2010/main" val="3003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020420" y="1790700"/>
            <a:ext cx="7086600" cy="1562100"/>
          </a:xfrm>
          <a:prstGeom prst="rect">
            <a:avLst/>
          </a:prstGeom>
          <a:solidFill>
            <a:schemeClr val="accent1">
              <a:lumMod val="20000"/>
              <a:lumOff val="80000"/>
            </a:schemeClr>
          </a:solidFill>
          <a:ln w="38100">
            <a:solidFill>
              <a:schemeClr val="accent1"/>
            </a:solidFill>
          </a:ln>
        </p:spPr>
        <p:txBody>
          <a:bodyPr wrap="square" lIns="91425" tIns="91425" rIns="91425" bIns="91425" anchor="t" anchorCtr="0">
            <a:noAutofit/>
          </a:bodyPr>
          <a:lstStyle/>
          <a:p>
            <a:pPr marL="0" lvl="0" indent="0">
              <a:spcBef>
                <a:spcPts val="0"/>
              </a:spcBef>
              <a:buNone/>
            </a:pPr>
            <a:r>
              <a:rPr lang="es-ES" altLang="es-MX" sz="2400" dirty="0">
                <a:solidFill>
                  <a:srgbClr val="002060"/>
                </a:solidFill>
                <a:cs typeface="Calibri" panose="020F0502020204030204" pitchFamily="34" charset="0"/>
              </a:rPr>
              <a:t>Entiendo que hay gran variedad de trabajos, carreras y otras oportunidades de </a:t>
            </a:r>
            <a:r>
              <a:rPr lang="es-ES" altLang="es-MX" dirty="0">
                <a:solidFill>
                  <a:srgbClr val="002060"/>
                </a:solidFill>
                <a:cs typeface="Calibri" panose="020F0502020204030204" pitchFamily="34" charset="0"/>
              </a:rPr>
              <a:t>progreso económico</a:t>
            </a:r>
            <a:r>
              <a:rPr lang="es-ES" altLang="es-MX" sz="2400" dirty="0">
                <a:solidFill>
                  <a:srgbClr val="002060"/>
                </a:solidFill>
                <a:cs typeface="Calibri" panose="020F0502020204030204" pitchFamily="34" charset="0"/>
              </a:rPr>
              <a:t> abiertas para aquellos </a:t>
            </a:r>
            <a:r>
              <a:rPr lang="es-MX" dirty="0">
                <a:solidFill>
                  <a:srgbClr val="002060"/>
                </a:solidFill>
              </a:rPr>
              <a:t>con altos niveles de bilingüismo </a:t>
            </a:r>
            <a:r>
              <a:rPr lang="es-MX">
                <a:solidFill>
                  <a:srgbClr val="002060"/>
                </a:solidFill>
              </a:rPr>
              <a:t>y de alfabetización </a:t>
            </a:r>
            <a:r>
              <a:rPr lang="es-MX" dirty="0">
                <a:solidFill>
                  <a:srgbClr val="002060"/>
                </a:solidFill>
              </a:rPr>
              <a:t>bilingüe. </a:t>
            </a:r>
            <a:endParaRPr lang="en-US" sz="2400" b="1" dirty="0">
              <a:solidFill>
                <a:srgbClr val="002060"/>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15</a:t>
            </a:fld>
            <a:endParaRPr lang="en"/>
          </a:p>
        </p:txBody>
      </p:sp>
      <p:sp>
        <p:nvSpPr>
          <p:cNvPr id="7" name="TextBox 6"/>
          <p:cNvSpPr txBox="1"/>
          <p:nvPr/>
        </p:nvSpPr>
        <p:spPr>
          <a:xfrm>
            <a:off x="152400" y="249019"/>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8883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698873" y="285751"/>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err="1">
                <a:solidFill>
                  <a:srgbClr val="002060"/>
                </a:solidFill>
              </a:rPr>
              <a:t>Oportunidades</a:t>
            </a:r>
            <a:r>
              <a:rPr lang="en-US" sz="3600" dirty="0">
                <a:solidFill>
                  <a:srgbClr val="002060"/>
                </a:solidFill>
              </a:rPr>
              <a:t> </a:t>
            </a:r>
            <a:r>
              <a:rPr lang="en-US" sz="3600" dirty="0" err="1">
                <a:solidFill>
                  <a:srgbClr val="002060"/>
                </a:solidFill>
              </a:rPr>
              <a:t>laborales</a:t>
            </a:r>
            <a:r>
              <a:rPr lang="en-US" sz="3600" dirty="0">
                <a:solidFill>
                  <a:srgbClr val="002060"/>
                </a:solidFill>
              </a:rPr>
              <a:t> para </a:t>
            </a:r>
            <a:r>
              <a:rPr lang="en-US" sz="3600" dirty="0" err="1">
                <a:solidFill>
                  <a:srgbClr val="002060"/>
                </a:solidFill>
              </a:rPr>
              <a:t>bilingües</a:t>
            </a:r>
            <a:endParaRPr lang="en-US" sz="3600" dirty="0">
              <a:solidFill>
                <a:srgbClr val="002060"/>
              </a:solidFill>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19350"/>
            <a:ext cx="7281965" cy="560646"/>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232" y="1290596"/>
            <a:ext cx="5890048" cy="756523"/>
          </a:xfrm>
          <a:prstGeom prst="rect">
            <a:avLst/>
          </a:prstGeom>
          <a:noFill/>
          <a:ln w="28575">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812" y="3388182"/>
            <a:ext cx="8137185" cy="814388"/>
          </a:xfrm>
          <a:prstGeom prst="rect">
            <a:avLst/>
          </a:prstGeom>
          <a:noFill/>
          <a:ln w="28575">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16</a:t>
            </a:fld>
            <a:endParaRPr lang="en"/>
          </a:p>
        </p:txBody>
      </p:sp>
    </p:spTree>
    <p:extLst>
      <p:ext uri="{BB962C8B-B14F-4D97-AF65-F5344CB8AC3E}">
        <p14:creationId xmlns:p14="http://schemas.microsoft.com/office/powerpoint/2010/main" val="66117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92762" y="285751"/>
            <a:ext cx="8216527"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lnSpc>
                <a:spcPct val="100000"/>
              </a:lnSpc>
            </a:pPr>
            <a:endParaRPr lang="en-US" sz="3600" dirty="0">
              <a:solidFill>
                <a:srgbClr val="002060"/>
              </a:solidFill>
            </a:endParaRPr>
          </a:p>
        </p:txBody>
      </p:sp>
      <p:sp>
        <p:nvSpPr>
          <p:cNvPr id="5" name="TextBox 4"/>
          <p:cNvSpPr txBox="1"/>
          <p:nvPr/>
        </p:nvSpPr>
        <p:spPr>
          <a:xfrm>
            <a:off x="215641" y="4792567"/>
            <a:ext cx="1411855" cy="307777"/>
          </a:xfrm>
          <a:prstGeom prst="rect">
            <a:avLst/>
          </a:prstGeom>
          <a:noFill/>
        </p:spPr>
        <p:txBody>
          <a:bodyPr wrap="square" rtlCol="0">
            <a:spAutoFit/>
          </a:bodyPr>
          <a:lstStyle/>
          <a:p>
            <a:r>
              <a:rPr lang="en-US" dirty="0">
                <a:solidFill>
                  <a:srgbClr val="002060"/>
                </a:solidFill>
                <a:latin typeface="Calibri" charset="0"/>
                <a:ea typeface="Calibri" charset="0"/>
                <a:cs typeface="Calibri" charset="0"/>
              </a:rPr>
              <a:t>(Alpert, 2015)</a:t>
            </a:r>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17</a:t>
            </a:fld>
            <a:endParaRPr lang="e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66" y="244855"/>
            <a:ext cx="5434785" cy="43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69718" y="668373"/>
            <a:ext cx="3039572" cy="3354765"/>
          </a:xfrm>
          <a:prstGeom prst="rect">
            <a:avLst/>
          </a:prstGeom>
          <a:noFill/>
        </p:spPr>
        <p:txBody>
          <a:bodyPr wrap="square" rtlCol="0">
            <a:spAutoFit/>
          </a:bodyPr>
          <a:lstStyle/>
          <a:p>
            <a:pPr marL="347663" indent="-347663">
              <a:buAutoNum type="arabicPeriod"/>
            </a:pPr>
            <a:r>
              <a:rPr lang="en-US" sz="2200" dirty="0" err="1">
                <a:solidFill>
                  <a:srgbClr val="002060"/>
                </a:solidFill>
                <a:latin typeface="Calibri" panose="020F0502020204030204" pitchFamily="34" charset="0"/>
                <a:cs typeface="Calibri" panose="020F0502020204030204" pitchFamily="34" charset="0"/>
              </a:rPr>
              <a:t>asistentes</a:t>
            </a:r>
            <a:r>
              <a:rPr lang="en-US" sz="2200" dirty="0">
                <a:solidFill>
                  <a:srgbClr val="002060"/>
                </a:solidFill>
                <a:latin typeface="Calibri" panose="020F0502020204030204" pitchFamily="34" charset="0"/>
                <a:cs typeface="Calibri" panose="020F0502020204030204" pitchFamily="34" charset="0"/>
              </a:rPr>
              <a:t> de </a:t>
            </a:r>
            <a:r>
              <a:rPr lang="en-US" sz="2200" dirty="0" err="1">
                <a:solidFill>
                  <a:srgbClr val="002060"/>
                </a:solidFill>
                <a:latin typeface="Calibri" panose="020F0502020204030204" pitchFamily="34" charset="0"/>
                <a:cs typeface="Calibri" panose="020F0502020204030204" pitchFamily="34" charset="0"/>
              </a:rPr>
              <a:t>salud</a:t>
            </a:r>
            <a:r>
              <a:rPr lang="en-US" sz="2200" dirty="0">
                <a:solidFill>
                  <a:srgbClr val="002060"/>
                </a:solidFill>
                <a:latin typeface="Calibri" panose="020F0502020204030204" pitchFamily="34" charset="0"/>
                <a:cs typeface="Calibri" panose="020F0502020204030204" pitchFamily="34" charset="0"/>
              </a:rPr>
              <a:t> </a:t>
            </a:r>
            <a:br>
              <a:rPr lang="en-US" sz="2200" dirty="0">
                <a:solidFill>
                  <a:srgbClr val="002060"/>
                </a:solidFill>
                <a:latin typeface="Calibri" panose="020F0502020204030204" pitchFamily="34" charset="0"/>
                <a:cs typeface="Calibri" panose="020F0502020204030204" pitchFamily="34" charset="0"/>
              </a:rPr>
            </a:br>
            <a:r>
              <a:rPr lang="en-US" sz="2200" dirty="0" err="1">
                <a:solidFill>
                  <a:srgbClr val="002060"/>
                </a:solidFill>
                <a:latin typeface="Calibri" panose="020F0502020204030204" pitchFamily="34" charset="0"/>
                <a:cs typeface="Calibri" panose="020F0502020204030204" pitchFamily="34" charset="0"/>
              </a:rPr>
              <a:t>en</a:t>
            </a:r>
            <a:r>
              <a:rPr lang="en-US" sz="2200" dirty="0">
                <a:solidFill>
                  <a:srgbClr val="002060"/>
                </a:solidFill>
                <a:latin typeface="Calibri" panose="020F0502020204030204" pitchFamily="34" charset="0"/>
                <a:cs typeface="Calibri" panose="020F0502020204030204" pitchFamily="34" charset="0"/>
              </a:rPr>
              <a:t> el </a:t>
            </a:r>
            <a:r>
              <a:rPr lang="en-US" sz="2200" dirty="0" err="1">
                <a:solidFill>
                  <a:srgbClr val="002060"/>
                </a:solidFill>
                <a:latin typeface="Calibri" panose="020F0502020204030204" pitchFamily="34" charset="0"/>
                <a:cs typeface="Calibri" panose="020F0502020204030204" pitchFamily="34" charset="0"/>
              </a:rPr>
              <a:t>hogar</a:t>
            </a:r>
            <a:endParaRPr lang="en-US" sz="2200" dirty="0">
              <a:solidFill>
                <a:srgbClr val="002060"/>
              </a:solidFill>
              <a:latin typeface="Calibri" panose="020F0502020204030204" pitchFamily="34" charset="0"/>
              <a:cs typeface="Calibri" panose="020F0502020204030204" pitchFamily="34" charset="0"/>
            </a:endParaRPr>
          </a:p>
          <a:p>
            <a:pPr marL="347663" indent="-347663"/>
            <a:r>
              <a:rPr lang="en-US" sz="2200" dirty="0">
                <a:solidFill>
                  <a:srgbClr val="002060"/>
                </a:solidFill>
                <a:latin typeface="Calibri" panose="020F0502020204030204" pitchFamily="34" charset="0"/>
                <a:cs typeface="Calibri" panose="020F0502020204030204" pitchFamily="34" charset="0"/>
              </a:rPr>
              <a:t>2.  </a:t>
            </a:r>
            <a:r>
              <a:rPr lang="en-US" sz="2200" dirty="0" err="1">
                <a:solidFill>
                  <a:srgbClr val="002060"/>
                </a:solidFill>
                <a:latin typeface="Calibri" panose="020F0502020204030204" pitchFamily="34" charset="0"/>
                <a:cs typeface="Calibri" panose="020F0502020204030204" pitchFamily="34" charset="0"/>
              </a:rPr>
              <a:t>asistentes</a:t>
            </a:r>
            <a:r>
              <a:rPr lang="en-US" sz="2200" dirty="0">
                <a:solidFill>
                  <a:srgbClr val="002060"/>
                </a:solidFill>
                <a:latin typeface="Calibri" panose="020F0502020204030204" pitchFamily="34" charset="0"/>
                <a:cs typeface="Calibri" panose="020F0502020204030204" pitchFamily="34" charset="0"/>
              </a:rPr>
              <a:t> de </a:t>
            </a:r>
            <a:r>
              <a:rPr lang="en-US" sz="2200" dirty="0" err="1">
                <a:solidFill>
                  <a:srgbClr val="002060"/>
                </a:solidFill>
                <a:latin typeface="Calibri" panose="020F0502020204030204" pitchFamily="34" charset="0"/>
                <a:cs typeface="Calibri" panose="020F0502020204030204" pitchFamily="34" charset="0"/>
              </a:rPr>
              <a:t>cuidado</a:t>
            </a:r>
            <a:r>
              <a:rPr lang="en-US" sz="2200" dirty="0">
                <a:solidFill>
                  <a:srgbClr val="002060"/>
                </a:solidFill>
                <a:latin typeface="Calibri" panose="020F0502020204030204" pitchFamily="34" charset="0"/>
                <a:cs typeface="Calibri" panose="020F0502020204030204" pitchFamily="34" charset="0"/>
              </a:rPr>
              <a:t> personal</a:t>
            </a:r>
          </a:p>
          <a:p>
            <a:r>
              <a:rPr lang="en-US" sz="2200" dirty="0">
                <a:solidFill>
                  <a:srgbClr val="002060"/>
                </a:solidFill>
                <a:latin typeface="Calibri" panose="020F0502020204030204" pitchFamily="34" charset="0"/>
                <a:cs typeface="Calibri" panose="020F0502020204030204" pitchFamily="34" charset="0"/>
              </a:rPr>
              <a:t>3.  </a:t>
            </a:r>
            <a:r>
              <a:rPr lang="en-US" sz="2200" dirty="0" err="1">
                <a:solidFill>
                  <a:srgbClr val="002060"/>
                </a:solidFill>
                <a:latin typeface="Calibri" panose="020F0502020204030204" pitchFamily="34" charset="0"/>
                <a:cs typeface="Calibri" panose="020F0502020204030204" pitchFamily="34" charset="0"/>
              </a:rPr>
              <a:t>tecnólogos</a:t>
            </a:r>
            <a:r>
              <a:rPr lang="en-US" sz="2200" dirty="0">
                <a:solidFill>
                  <a:srgbClr val="002060"/>
                </a:solidFill>
                <a:latin typeface="Calibri" panose="020F0502020204030204" pitchFamily="34" charset="0"/>
                <a:cs typeface="Calibri" panose="020F0502020204030204" pitchFamily="34" charset="0"/>
              </a:rPr>
              <a:t> </a:t>
            </a:r>
            <a:br>
              <a:rPr lang="en-US" sz="2200" dirty="0">
                <a:solidFill>
                  <a:srgbClr val="002060"/>
                </a:solidFill>
                <a:latin typeface="Calibri" panose="020F0502020204030204" pitchFamily="34" charset="0"/>
                <a:cs typeface="Calibri" panose="020F0502020204030204" pitchFamily="34" charset="0"/>
              </a:rPr>
            </a:br>
            <a:r>
              <a:rPr lang="en-US" sz="2200" dirty="0">
                <a:solidFill>
                  <a:srgbClr val="002060"/>
                </a:solidFill>
                <a:latin typeface="Calibri" panose="020F0502020204030204" pitchFamily="34" charset="0"/>
                <a:cs typeface="Calibri" panose="020F0502020204030204" pitchFamily="34" charset="0"/>
              </a:rPr>
              <a:t>      </a:t>
            </a:r>
            <a:r>
              <a:rPr lang="en-US" sz="2200" dirty="0" err="1">
                <a:solidFill>
                  <a:srgbClr val="002060"/>
                </a:solidFill>
                <a:latin typeface="Calibri" panose="020F0502020204030204" pitchFamily="34" charset="0"/>
                <a:cs typeface="Calibri" panose="020F0502020204030204" pitchFamily="34" charset="0"/>
              </a:rPr>
              <a:t>veterinarios</a:t>
            </a:r>
            <a:r>
              <a:rPr lang="en-US" sz="2200" dirty="0">
                <a:solidFill>
                  <a:srgbClr val="002060"/>
                </a:solidFill>
                <a:latin typeface="Calibri" panose="020F0502020204030204" pitchFamily="34" charset="0"/>
                <a:cs typeface="Calibri" panose="020F0502020204030204" pitchFamily="34" charset="0"/>
              </a:rPr>
              <a:t> </a:t>
            </a:r>
          </a:p>
          <a:p>
            <a:r>
              <a:rPr lang="en-US" sz="2200" dirty="0">
                <a:solidFill>
                  <a:srgbClr val="002060"/>
                </a:solidFill>
                <a:latin typeface="Calibri" panose="020F0502020204030204" pitchFamily="34" charset="0"/>
                <a:cs typeface="Calibri" panose="020F0502020204030204" pitchFamily="34" charset="0"/>
              </a:rPr>
              <a:t>4.  </a:t>
            </a:r>
            <a:r>
              <a:rPr lang="en-US" sz="2200" dirty="0" err="1">
                <a:solidFill>
                  <a:srgbClr val="002060"/>
                </a:solidFill>
                <a:latin typeface="Calibri" panose="020F0502020204030204" pitchFamily="34" charset="0"/>
                <a:cs typeface="Calibri" panose="020F0502020204030204" pitchFamily="34" charset="0"/>
              </a:rPr>
              <a:t>ecografistas</a:t>
            </a:r>
            <a:r>
              <a:rPr lang="en-US" sz="2200" dirty="0">
                <a:solidFill>
                  <a:srgbClr val="002060"/>
                </a:solidFill>
                <a:latin typeface="Calibri" panose="020F0502020204030204" pitchFamily="34" charset="0"/>
                <a:cs typeface="Calibri" panose="020F0502020204030204" pitchFamily="34" charset="0"/>
              </a:rPr>
              <a:t> de </a:t>
            </a:r>
            <a:br>
              <a:rPr lang="en-US" sz="2200" dirty="0">
                <a:solidFill>
                  <a:srgbClr val="002060"/>
                </a:solidFill>
                <a:latin typeface="Calibri" panose="020F0502020204030204" pitchFamily="34" charset="0"/>
                <a:cs typeface="Calibri" panose="020F0502020204030204" pitchFamily="34" charset="0"/>
              </a:rPr>
            </a:br>
            <a:r>
              <a:rPr lang="en-US" sz="2200" dirty="0">
                <a:solidFill>
                  <a:srgbClr val="002060"/>
                </a:solidFill>
                <a:latin typeface="Calibri" panose="020F0502020204030204" pitchFamily="34" charset="0"/>
                <a:cs typeface="Calibri" panose="020F0502020204030204" pitchFamily="34" charset="0"/>
              </a:rPr>
              <a:t>     </a:t>
            </a:r>
            <a:r>
              <a:rPr lang="en-US" sz="2200" dirty="0" err="1">
                <a:solidFill>
                  <a:srgbClr val="002060"/>
                </a:solidFill>
                <a:latin typeface="Calibri" panose="020F0502020204030204" pitchFamily="34" charset="0"/>
                <a:cs typeface="Calibri" panose="020F0502020204030204" pitchFamily="34" charset="0"/>
              </a:rPr>
              <a:t>diagnóstico</a:t>
            </a:r>
            <a:r>
              <a:rPr lang="en-US" sz="2200" dirty="0">
                <a:solidFill>
                  <a:srgbClr val="002060"/>
                </a:solidFill>
                <a:latin typeface="Calibri" panose="020F0502020204030204" pitchFamily="34" charset="0"/>
                <a:cs typeface="Calibri" panose="020F0502020204030204" pitchFamily="34" charset="0"/>
              </a:rPr>
              <a:t> </a:t>
            </a:r>
            <a:r>
              <a:rPr lang="en-US" sz="2200" dirty="0" err="1">
                <a:solidFill>
                  <a:srgbClr val="002060"/>
                </a:solidFill>
                <a:latin typeface="Calibri" panose="020F0502020204030204" pitchFamily="34" charset="0"/>
                <a:cs typeface="Calibri" panose="020F0502020204030204" pitchFamily="34" charset="0"/>
              </a:rPr>
              <a:t>médico</a:t>
            </a:r>
            <a:r>
              <a:rPr lang="en-US" sz="2200" dirty="0">
                <a:solidFill>
                  <a:srgbClr val="002060"/>
                </a:solidFill>
                <a:latin typeface="Calibri" panose="020F0502020204030204" pitchFamily="34" charset="0"/>
                <a:cs typeface="Calibri" panose="020F0502020204030204" pitchFamily="34" charset="0"/>
              </a:rPr>
              <a:t> </a:t>
            </a:r>
          </a:p>
          <a:p>
            <a:r>
              <a:rPr lang="en-US" sz="2200" dirty="0">
                <a:solidFill>
                  <a:srgbClr val="002060"/>
                </a:solidFill>
                <a:latin typeface="Calibri" panose="020F0502020204030204" pitchFamily="34" charset="0"/>
                <a:cs typeface="Calibri" panose="020F0502020204030204" pitchFamily="34" charset="0"/>
              </a:rPr>
              <a:t>5.  </a:t>
            </a:r>
            <a:r>
              <a:rPr lang="en-US" sz="2200" dirty="0" err="1">
                <a:solidFill>
                  <a:srgbClr val="002060"/>
                </a:solidFill>
                <a:latin typeface="Calibri" panose="020F0502020204030204" pitchFamily="34" charset="0"/>
                <a:cs typeface="Calibri" panose="020F0502020204030204" pitchFamily="34" charset="0"/>
              </a:rPr>
              <a:t>secretarias</a:t>
            </a:r>
            <a:r>
              <a:rPr lang="en-US" sz="2200" dirty="0">
                <a:solidFill>
                  <a:srgbClr val="002060"/>
                </a:solidFill>
                <a:latin typeface="Calibri" panose="020F0502020204030204" pitchFamily="34" charset="0"/>
                <a:cs typeface="Calibri" panose="020F0502020204030204" pitchFamily="34" charset="0"/>
              </a:rPr>
              <a:t> </a:t>
            </a:r>
            <a:r>
              <a:rPr lang="en-US" sz="2200" dirty="0" err="1">
                <a:solidFill>
                  <a:srgbClr val="002060"/>
                </a:solidFill>
                <a:latin typeface="Calibri" panose="020F0502020204030204" pitchFamily="34" charset="0"/>
                <a:cs typeface="Calibri" panose="020F0502020204030204" pitchFamily="34" charset="0"/>
              </a:rPr>
              <a:t>médicas</a:t>
            </a:r>
            <a:r>
              <a:rPr lang="en-US" sz="2200" dirty="0">
                <a:solidFill>
                  <a:srgbClr val="002060"/>
                </a:solidFill>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304874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270" y="1145635"/>
            <a:ext cx="2905125" cy="3657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883394" y="3151407"/>
            <a:ext cx="2961067" cy="369332"/>
          </a:xfrm>
          <a:prstGeom prst="rect">
            <a:avLst/>
          </a:prstGeom>
          <a:noFill/>
        </p:spPr>
        <p:txBody>
          <a:bodyPr wrap="none" rtlCol="0">
            <a:spAutoFit/>
          </a:bodyPr>
          <a:lstStyle/>
          <a:p>
            <a:r>
              <a:rPr lang="en-US" sz="1800" dirty="0" err="1">
                <a:solidFill>
                  <a:srgbClr val="002060"/>
                </a:solidFill>
                <a:latin typeface="Calibri" panose="020F0502020204030204" pitchFamily="34" charset="0"/>
              </a:rPr>
              <a:t>Casi</a:t>
            </a:r>
            <a:r>
              <a:rPr lang="en-US" sz="1800" dirty="0">
                <a:solidFill>
                  <a:srgbClr val="002060"/>
                </a:solidFill>
                <a:latin typeface="Calibri" panose="020F0502020204030204" pitchFamily="34" charset="0"/>
              </a:rPr>
              <a:t> </a:t>
            </a:r>
            <a:r>
              <a:rPr lang="en-US" sz="1800" dirty="0" err="1">
                <a:solidFill>
                  <a:srgbClr val="002060"/>
                </a:solidFill>
                <a:latin typeface="Calibri" panose="020F0502020204030204" pitchFamily="34" charset="0"/>
              </a:rPr>
              <a:t>todos</a:t>
            </a:r>
            <a:r>
              <a:rPr lang="en-US" sz="1800" dirty="0">
                <a:solidFill>
                  <a:srgbClr val="002060"/>
                </a:solidFill>
                <a:latin typeface="Calibri" panose="020F0502020204030204" pitchFamily="34" charset="0"/>
              </a:rPr>
              <a:t> </a:t>
            </a:r>
            <a:r>
              <a:rPr lang="en-US" sz="1800" dirty="0" err="1">
                <a:solidFill>
                  <a:srgbClr val="002060"/>
                </a:solidFill>
                <a:latin typeface="Calibri" panose="020F0502020204030204" pitchFamily="34" charset="0"/>
              </a:rPr>
              <a:t>los</a:t>
            </a:r>
            <a:r>
              <a:rPr lang="en-US" sz="1800" dirty="0">
                <a:solidFill>
                  <a:srgbClr val="002060"/>
                </a:solidFill>
                <a:latin typeface="Calibri" panose="020F0502020204030204" pitchFamily="34" charset="0"/>
              </a:rPr>
              <a:t> </a:t>
            </a:r>
            <a:r>
              <a:rPr lang="en-US" sz="1800" dirty="0" err="1">
                <a:solidFill>
                  <a:srgbClr val="002060"/>
                </a:solidFill>
                <a:latin typeface="Calibri" panose="020F0502020204030204" pitchFamily="34" charset="0"/>
              </a:rPr>
              <a:t>estudiantes</a:t>
            </a:r>
            <a:r>
              <a:rPr lang="en-US" sz="1800" dirty="0">
                <a:solidFill>
                  <a:srgbClr val="002060"/>
                </a:solidFill>
                <a:latin typeface="Calibri" panose="020F0502020204030204" pitchFamily="34" charset="0"/>
              </a:rPr>
              <a:t> DLI</a:t>
            </a:r>
          </a:p>
        </p:txBody>
      </p:sp>
      <p:sp>
        <p:nvSpPr>
          <p:cNvPr id="14" name="TextBox 13"/>
          <p:cNvSpPr txBox="1"/>
          <p:nvPr/>
        </p:nvSpPr>
        <p:spPr>
          <a:xfrm>
            <a:off x="5943600" y="2807223"/>
            <a:ext cx="2484976" cy="369332"/>
          </a:xfrm>
          <a:prstGeom prst="rect">
            <a:avLst/>
          </a:prstGeom>
          <a:noFill/>
        </p:spPr>
        <p:txBody>
          <a:bodyPr wrap="none" rtlCol="0">
            <a:spAutoFit/>
          </a:bodyPr>
          <a:lstStyle/>
          <a:p>
            <a:r>
              <a:rPr lang="en-US" sz="1800" dirty="0" err="1">
                <a:solidFill>
                  <a:srgbClr val="002060"/>
                </a:solidFill>
                <a:latin typeface="Calibri" panose="020F0502020204030204" pitchFamily="34" charset="0"/>
              </a:rPr>
              <a:t>Muchos</a:t>
            </a:r>
            <a:r>
              <a:rPr lang="en-US" sz="1800" dirty="0">
                <a:solidFill>
                  <a:srgbClr val="002060"/>
                </a:solidFill>
                <a:latin typeface="Calibri" panose="020F0502020204030204" pitchFamily="34" charset="0"/>
              </a:rPr>
              <a:t> </a:t>
            </a:r>
            <a:r>
              <a:rPr lang="en-US" sz="1800" dirty="0" err="1">
                <a:solidFill>
                  <a:srgbClr val="002060"/>
                </a:solidFill>
                <a:latin typeface="Calibri" panose="020F0502020204030204" pitchFamily="34" charset="0"/>
              </a:rPr>
              <a:t>estudiantes</a:t>
            </a:r>
            <a:r>
              <a:rPr lang="en-US" sz="1800" dirty="0">
                <a:solidFill>
                  <a:srgbClr val="002060"/>
                </a:solidFill>
                <a:latin typeface="Calibri" panose="020F0502020204030204" pitchFamily="34" charset="0"/>
              </a:rPr>
              <a:t> DLI </a:t>
            </a:r>
          </a:p>
        </p:txBody>
      </p:sp>
      <p:cxnSp>
        <p:nvCxnSpPr>
          <p:cNvPr id="17" name="Straight Arrow Connector 16"/>
          <p:cNvCxnSpPr/>
          <p:nvPr/>
        </p:nvCxnSpPr>
        <p:spPr>
          <a:xfrm flipH="1">
            <a:off x="5620722" y="2967686"/>
            <a:ext cx="360377" cy="67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hape 205"/>
          <p:cNvSpPr txBox="1"/>
          <p:nvPr/>
        </p:nvSpPr>
        <p:spPr>
          <a:xfrm>
            <a:off x="283962" y="4668430"/>
            <a:ext cx="1849638" cy="276900"/>
          </a:xfrm>
          <a:prstGeom prst="rect">
            <a:avLst/>
          </a:prstGeom>
          <a:noFill/>
          <a:ln>
            <a:noFill/>
          </a:ln>
        </p:spPr>
        <p:txBody>
          <a:bodyPr wrap="square" lIns="91425" tIns="91425" rIns="91425" bIns="91425" anchor="t" anchorCtr="0">
            <a:noAutofit/>
          </a:bodyPr>
          <a:lstStyle/>
          <a:p>
            <a:pPr lvl="0">
              <a:spcBef>
                <a:spcPts val="0"/>
              </a:spcBef>
              <a:buNone/>
            </a:pPr>
            <a:r>
              <a:rPr lang="en" dirty="0">
                <a:solidFill>
                  <a:schemeClr val="tx1"/>
                </a:solidFill>
                <a:latin typeface="Calibri" panose="020F0502020204030204" pitchFamily="34" charset="0"/>
                <a:cs typeface="Calibri" panose="020F0502020204030204" pitchFamily="34" charset="0"/>
              </a:rPr>
              <a:t>(ACTFL, 2012, 2015)</a:t>
            </a:r>
          </a:p>
        </p:txBody>
      </p:sp>
      <p:sp>
        <p:nvSpPr>
          <p:cNvPr id="16" name="Rectangle 15"/>
          <p:cNvSpPr/>
          <p:nvPr/>
        </p:nvSpPr>
        <p:spPr>
          <a:xfrm>
            <a:off x="66431" y="253259"/>
            <a:ext cx="8848969" cy="584775"/>
          </a:xfrm>
          <a:prstGeom prst="rect">
            <a:avLst/>
          </a:prstGeom>
        </p:spPr>
        <p:txBody>
          <a:bodyPr wrap="square">
            <a:spAutoFit/>
          </a:bodyPr>
          <a:lstStyle/>
          <a:p>
            <a:pPr algn="ctr"/>
            <a:r>
              <a:rPr lang="en-US" sz="3200" dirty="0" err="1">
                <a:solidFill>
                  <a:srgbClr val="002060"/>
                </a:solidFill>
                <a:effectLst>
                  <a:outerShdw blurRad="38100" dist="38100" dir="2700000" algn="tl">
                    <a:srgbClr val="000000">
                      <a:alpha val="43137"/>
                    </a:srgbClr>
                  </a:outerShdw>
                </a:effectLst>
                <a:latin typeface="Calibri" charset="0"/>
                <a:cs typeface="Calibri" charset="0"/>
              </a:rPr>
              <a:t>Competencia</a:t>
            </a:r>
            <a:r>
              <a:rPr lang="en-US" sz="3200" dirty="0">
                <a:solidFill>
                  <a:srgbClr val="002060"/>
                </a:solidFill>
                <a:effectLst>
                  <a:outerShdw blurRad="38100" dist="38100" dir="2700000" algn="tl">
                    <a:srgbClr val="000000">
                      <a:alpha val="43137"/>
                    </a:srgbClr>
                  </a:outerShdw>
                </a:effectLst>
                <a:latin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cs typeface="Calibri" charset="0"/>
              </a:rPr>
              <a:t>lingüística</a:t>
            </a:r>
            <a:r>
              <a:rPr lang="en-US" sz="3200" dirty="0">
                <a:solidFill>
                  <a:srgbClr val="002060"/>
                </a:solidFill>
                <a:effectLst>
                  <a:outerShdw blurRad="38100" dist="38100" dir="2700000" algn="tl">
                    <a:srgbClr val="000000">
                      <a:alpha val="43137"/>
                    </a:srgbClr>
                  </a:outerShdw>
                </a:effectLst>
                <a:latin typeface="Calibri" charset="0"/>
                <a:cs typeface="Calibri" charset="0"/>
              </a:rPr>
              <a:t> y Carreras </a:t>
            </a:r>
            <a:r>
              <a:rPr lang="en-US" sz="3200" dirty="0" err="1">
                <a:solidFill>
                  <a:srgbClr val="002060"/>
                </a:solidFill>
                <a:effectLst>
                  <a:outerShdw blurRad="38100" dist="38100" dir="2700000" algn="tl">
                    <a:srgbClr val="000000">
                      <a:alpha val="43137"/>
                    </a:srgbClr>
                  </a:outerShdw>
                </a:effectLst>
                <a:latin typeface="Calibri" charset="0"/>
                <a:cs typeface="Calibri" charset="0"/>
              </a:rPr>
              <a:t>tradicionales</a:t>
            </a:r>
            <a:endParaRPr lang="en-US" sz="3200"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18</a:t>
            </a:fld>
            <a:endParaRPr lang="en"/>
          </a:p>
        </p:txBody>
      </p:sp>
      <p:cxnSp>
        <p:nvCxnSpPr>
          <p:cNvPr id="18" name="Straight Arrow Connector 17"/>
          <p:cNvCxnSpPr/>
          <p:nvPr/>
        </p:nvCxnSpPr>
        <p:spPr>
          <a:xfrm flipH="1">
            <a:off x="5591236" y="3356700"/>
            <a:ext cx="3898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5329" y="2427164"/>
            <a:ext cx="2759546"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r"/>
            <a:r>
              <a:rPr lang="es-MX" b="1" dirty="0">
                <a:solidFill>
                  <a:schemeClr val="tx1"/>
                </a:solidFill>
                <a:latin typeface="Calibri" panose="020F0502020204030204" pitchFamily="34" charset="0"/>
                <a:ea typeface="Lato"/>
                <a:cs typeface="Calibri" panose="020F0502020204030204" pitchFamily="34" charset="0"/>
                <a:sym typeface="Lato"/>
              </a:rPr>
              <a:t>Médico, </a:t>
            </a:r>
            <a:r>
              <a:rPr lang="en" b="1" dirty="0">
                <a:solidFill>
                  <a:schemeClr val="tx1"/>
                </a:solidFill>
                <a:latin typeface="Calibri" panose="020F0502020204030204" pitchFamily="34" charset="0"/>
                <a:ea typeface="Lato"/>
                <a:cs typeface="Calibri" panose="020F0502020204030204" pitchFamily="34" charset="0"/>
                <a:sym typeface="Lato"/>
              </a:rPr>
              <a:t>Ling</a:t>
            </a:r>
            <a:r>
              <a:rPr lang="es-MX" b="1" dirty="0">
                <a:solidFill>
                  <a:schemeClr val="tx1"/>
                </a:solidFill>
                <a:latin typeface="Calibri" panose="020F0502020204030204" pitchFamily="34" charset="0"/>
                <a:ea typeface="Lato"/>
                <a:cs typeface="Calibri" panose="020F0502020204030204" pitchFamily="34" charset="0"/>
                <a:sym typeface="Lato"/>
              </a:rPr>
              <a:t>üista</a:t>
            </a:r>
            <a:r>
              <a:rPr lang="en" b="1" dirty="0">
                <a:solidFill>
                  <a:schemeClr val="tx1"/>
                </a:solidFill>
                <a:latin typeface="Calibri" panose="020F0502020204030204" pitchFamily="34" charset="0"/>
                <a:ea typeface="Lato"/>
                <a:cs typeface="Calibri" panose="020F0502020204030204" pitchFamily="34" charset="0"/>
                <a:sym typeface="Lato"/>
              </a:rPr>
              <a:t> </a:t>
            </a:r>
            <a:r>
              <a:rPr lang="en" b="1" dirty="0" err="1">
                <a:solidFill>
                  <a:schemeClr val="tx1"/>
                </a:solidFill>
                <a:latin typeface="Calibri" panose="020F0502020204030204" pitchFamily="34" charset="0"/>
                <a:ea typeface="Lato"/>
                <a:cs typeface="Calibri" panose="020F0502020204030204" pitchFamily="34" charset="0"/>
                <a:sym typeface="Lato"/>
              </a:rPr>
              <a:t>Militar</a:t>
            </a:r>
            <a:r>
              <a:rPr lang="en" b="1" dirty="0">
                <a:solidFill>
                  <a:schemeClr val="tx1"/>
                </a:solidFill>
                <a:latin typeface="Calibri" panose="020F0502020204030204" pitchFamily="34" charset="0"/>
                <a:ea typeface="Lato"/>
                <a:cs typeface="Calibri" panose="020F0502020204030204" pitchFamily="34" charset="0"/>
                <a:sym typeface="Lato"/>
              </a:rPr>
              <a:t> Int</a:t>
            </a:r>
            <a:r>
              <a:rPr lang="es-MX" b="1" dirty="0">
                <a:solidFill>
                  <a:schemeClr val="tx1"/>
                </a:solidFill>
                <a:latin typeface="Calibri" panose="020F0502020204030204" pitchFamily="34" charset="0"/>
                <a:ea typeface="Lato"/>
                <a:cs typeface="Calibri" panose="020F0502020204030204" pitchFamily="34" charset="0"/>
                <a:sym typeface="Lato"/>
              </a:rPr>
              <a:t>é</a:t>
            </a:r>
            <a:r>
              <a:rPr lang="en" b="1" dirty="0" err="1">
                <a:solidFill>
                  <a:schemeClr val="tx1"/>
                </a:solidFill>
                <a:latin typeface="Calibri" panose="020F0502020204030204" pitchFamily="34" charset="0"/>
                <a:ea typeface="Lato"/>
                <a:cs typeface="Calibri" panose="020F0502020204030204" pitchFamily="34" charset="0"/>
                <a:sym typeface="Lato"/>
              </a:rPr>
              <a:t>rpre</a:t>
            </a:r>
            <a:r>
              <a:rPr lang="es-MX" b="1" dirty="0">
                <a:solidFill>
                  <a:schemeClr val="tx1"/>
                </a:solidFill>
                <a:latin typeface="Calibri" panose="020F0502020204030204" pitchFamily="34" charset="0"/>
                <a:ea typeface="Lato"/>
                <a:cs typeface="Calibri" panose="020F0502020204030204" pitchFamily="34" charset="0"/>
                <a:sym typeface="Lato"/>
              </a:rPr>
              <a:t>te Médico</a:t>
            </a:r>
            <a:r>
              <a:rPr lang="en" b="1" dirty="0">
                <a:solidFill>
                  <a:schemeClr val="tx1"/>
                </a:solidFill>
                <a:latin typeface="Calibri" panose="020F0502020204030204" pitchFamily="34" charset="0"/>
                <a:ea typeface="Lato"/>
                <a:cs typeface="Calibri" panose="020F0502020204030204" pitchFamily="34" charset="0"/>
                <a:sym typeface="Lato"/>
              </a:rPr>
              <a:t> </a:t>
            </a:r>
            <a:br>
              <a:rPr lang="en" b="1" dirty="0">
                <a:solidFill>
                  <a:schemeClr val="tx1"/>
                </a:solidFill>
                <a:latin typeface="Calibri" panose="020F0502020204030204" pitchFamily="34" charset="0"/>
                <a:ea typeface="Lato"/>
                <a:cs typeface="Calibri" panose="020F0502020204030204" pitchFamily="34" charset="0"/>
                <a:sym typeface="Lato"/>
              </a:rPr>
            </a:br>
            <a:r>
              <a:rPr lang="es-MX" b="1" dirty="0">
                <a:solidFill>
                  <a:schemeClr val="tx1"/>
                </a:solidFill>
                <a:latin typeface="Calibri" panose="020F0502020204030204" pitchFamily="34" charset="0"/>
                <a:ea typeface="Lato"/>
                <a:cs typeface="Calibri" panose="020F0502020204030204" pitchFamily="34" charset="0"/>
                <a:sym typeface="Lato"/>
              </a:rPr>
              <a:t>Maestro de idioma </a:t>
            </a:r>
            <a:r>
              <a:rPr lang="en" b="1" dirty="0">
                <a:solidFill>
                  <a:schemeClr val="tx1"/>
                </a:solidFill>
                <a:latin typeface="Calibri" panose="020F0502020204030204" pitchFamily="34" charset="0"/>
                <a:ea typeface="Lato"/>
                <a:cs typeface="Calibri" panose="020F0502020204030204" pitchFamily="34" charset="0"/>
                <a:sym typeface="Lato"/>
              </a:rPr>
              <a:t>K-12 </a:t>
            </a:r>
          </a:p>
        </p:txBody>
      </p:sp>
      <p:sp>
        <p:nvSpPr>
          <p:cNvPr id="10" name="Rectangle 9"/>
          <p:cNvSpPr/>
          <p:nvPr/>
        </p:nvSpPr>
        <p:spPr>
          <a:xfrm>
            <a:off x="184095" y="3336073"/>
            <a:ext cx="3454036"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r"/>
            <a:r>
              <a:rPr lang="en" b="1" dirty="0">
                <a:solidFill>
                  <a:schemeClr val="tx1"/>
                </a:solidFill>
                <a:latin typeface="Calibri" panose="020F0502020204030204" pitchFamily="34" charset="0"/>
                <a:ea typeface="Lato"/>
                <a:cs typeface="Calibri" panose="020F0502020204030204" pitchFamily="34" charset="0"/>
                <a:sym typeface="Lato"/>
              </a:rPr>
              <a:t>Bombero, </a:t>
            </a:r>
            <a:r>
              <a:rPr lang="es-MX" b="1" dirty="0">
                <a:solidFill>
                  <a:schemeClr val="tx1"/>
                </a:solidFill>
                <a:latin typeface="Calibri" panose="020F0502020204030204" pitchFamily="34" charset="0"/>
                <a:ea typeface="Lato"/>
                <a:cs typeface="Calibri" panose="020F0502020204030204" pitchFamily="34" charset="0"/>
                <a:sym typeface="Lato"/>
              </a:rPr>
              <a:t>Instalador de </a:t>
            </a:r>
            <a:r>
              <a:rPr lang="es-ES_tradnl" b="1" dirty="0">
                <a:solidFill>
                  <a:schemeClr val="tx1"/>
                </a:solidFill>
                <a:latin typeface="Calibri" panose="020F0502020204030204" pitchFamily="34" charset="0"/>
                <a:ea typeface="Lato"/>
                <a:cs typeface="Calibri" panose="020F0502020204030204" pitchFamily="34" charset="0"/>
                <a:sym typeface="Lato"/>
              </a:rPr>
              <a:t>Utilidades</a:t>
            </a:r>
            <a:r>
              <a:rPr lang="en" b="1" dirty="0">
                <a:solidFill>
                  <a:schemeClr val="tx1"/>
                </a:solidFill>
                <a:latin typeface="Calibri" panose="020F0502020204030204" pitchFamily="34" charset="0"/>
                <a:ea typeface="Lato"/>
                <a:cs typeface="Calibri" panose="020F0502020204030204" pitchFamily="34" charset="0"/>
                <a:sym typeface="Lato"/>
              </a:rPr>
              <a:t>, </a:t>
            </a:r>
            <a:br>
              <a:rPr lang="en" b="1" dirty="0">
                <a:solidFill>
                  <a:schemeClr val="tx1"/>
                </a:solidFill>
                <a:latin typeface="Calibri" panose="020F0502020204030204" pitchFamily="34" charset="0"/>
                <a:ea typeface="Lato"/>
                <a:cs typeface="Calibri" panose="020F0502020204030204" pitchFamily="34" charset="0"/>
                <a:sym typeface="Lato"/>
              </a:rPr>
            </a:br>
            <a:r>
              <a:rPr lang="en" b="1" dirty="0">
                <a:solidFill>
                  <a:schemeClr val="tx1"/>
                </a:solidFill>
                <a:latin typeface="Calibri" panose="020F0502020204030204" pitchFamily="34" charset="0"/>
                <a:ea typeface="Lato"/>
                <a:cs typeface="Calibri" panose="020F0502020204030204" pitchFamily="34" charset="0"/>
                <a:sym typeface="Lato"/>
              </a:rPr>
              <a:t>Inspector </a:t>
            </a:r>
            <a:r>
              <a:rPr lang="es-MX" b="1" dirty="0">
                <a:solidFill>
                  <a:schemeClr val="tx1"/>
                </a:solidFill>
                <a:latin typeface="Calibri" panose="020F0502020204030204" pitchFamily="34" charset="0"/>
                <a:ea typeface="Lato"/>
                <a:cs typeface="Calibri" panose="020F0502020204030204" pitchFamily="34" charset="0"/>
                <a:sym typeface="Lato"/>
              </a:rPr>
              <a:t>de Autos</a:t>
            </a:r>
            <a:r>
              <a:rPr lang="en" b="1" dirty="0">
                <a:solidFill>
                  <a:schemeClr val="tx1"/>
                </a:solidFill>
                <a:latin typeface="Calibri" panose="020F0502020204030204" pitchFamily="34" charset="0"/>
                <a:ea typeface="Lato"/>
                <a:cs typeface="Calibri" panose="020F0502020204030204" pitchFamily="34" charset="0"/>
                <a:sym typeface="Lato"/>
              </a:rPr>
              <a:t>, </a:t>
            </a:r>
            <a:r>
              <a:rPr lang="es-MX" b="1" dirty="0">
                <a:solidFill>
                  <a:schemeClr val="tx1"/>
                </a:solidFill>
                <a:latin typeface="Calibri" panose="020F0502020204030204" pitchFamily="34" charset="0"/>
                <a:ea typeface="Lato"/>
                <a:cs typeface="Calibri" panose="020F0502020204030204" pitchFamily="34" charset="0"/>
                <a:sym typeface="Lato"/>
              </a:rPr>
              <a:t>Personal de </a:t>
            </a:r>
            <a:r>
              <a:rPr lang="en" b="1" dirty="0" err="1">
                <a:solidFill>
                  <a:schemeClr val="tx1"/>
                </a:solidFill>
                <a:latin typeface="Calibri" panose="020F0502020204030204" pitchFamily="34" charset="0"/>
                <a:ea typeface="Lato"/>
                <a:cs typeface="Calibri" panose="020F0502020204030204" pitchFamily="34" charset="0"/>
                <a:sym typeface="Lato"/>
              </a:rPr>
              <a:t>Aviación</a:t>
            </a:r>
            <a:r>
              <a:rPr lang="en" b="1" dirty="0">
                <a:solidFill>
                  <a:schemeClr val="tx1"/>
                </a:solidFill>
                <a:latin typeface="Calibri" panose="020F0502020204030204" pitchFamily="34" charset="0"/>
                <a:ea typeface="Lato"/>
                <a:cs typeface="Calibri" panose="020F0502020204030204" pitchFamily="34" charset="0"/>
                <a:sym typeface="Lato"/>
              </a:rPr>
              <a:t>, </a:t>
            </a:r>
            <a:br>
              <a:rPr lang="en" b="1" dirty="0">
                <a:solidFill>
                  <a:schemeClr val="tx1"/>
                </a:solidFill>
                <a:latin typeface="Calibri" panose="020F0502020204030204" pitchFamily="34" charset="0"/>
                <a:ea typeface="Lato"/>
                <a:cs typeface="Calibri" panose="020F0502020204030204" pitchFamily="34" charset="0"/>
                <a:sym typeface="Lato"/>
              </a:rPr>
            </a:br>
            <a:r>
              <a:rPr lang="en" b="1" dirty="0">
                <a:solidFill>
                  <a:schemeClr val="tx1"/>
                </a:solidFill>
                <a:latin typeface="Calibri" panose="020F0502020204030204" pitchFamily="34" charset="0"/>
                <a:ea typeface="Lato"/>
                <a:cs typeface="Calibri" panose="020F0502020204030204" pitchFamily="34" charset="0"/>
                <a:sym typeface="Lato"/>
              </a:rPr>
              <a:t>Gu</a:t>
            </a:r>
            <a:r>
              <a:rPr lang="es-DO" b="1" dirty="0" err="1">
                <a:solidFill>
                  <a:schemeClr val="tx1"/>
                </a:solidFill>
                <a:latin typeface="Calibri" panose="020F0502020204030204" pitchFamily="34" charset="0"/>
                <a:ea typeface="Lato"/>
                <a:cs typeface="Calibri" panose="020F0502020204030204" pitchFamily="34" charset="0"/>
                <a:sym typeface="Lato"/>
              </a:rPr>
              <a:t>ía</a:t>
            </a:r>
            <a:r>
              <a:rPr lang="es-MX" b="1" dirty="0">
                <a:solidFill>
                  <a:schemeClr val="tx1"/>
                </a:solidFill>
                <a:latin typeface="Calibri" panose="020F0502020204030204" pitchFamily="34" charset="0"/>
                <a:ea typeface="Lato"/>
                <a:cs typeface="Calibri" panose="020F0502020204030204" pitchFamily="34" charset="0"/>
                <a:sym typeface="Lato"/>
              </a:rPr>
              <a:t> de Turistas</a:t>
            </a:r>
            <a:endParaRPr lang="en" b="1" dirty="0">
              <a:solidFill>
                <a:schemeClr val="tx1"/>
              </a:solidFill>
              <a:latin typeface="Calibri" panose="020F0502020204030204" pitchFamily="34" charset="0"/>
              <a:ea typeface="Lato"/>
              <a:cs typeface="Calibri" panose="020F0502020204030204" pitchFamily="34" charset="0"/>
              <a:sym typeface="Lato"/>
            </a:endParaRPr>
          </a:p>
        </p:txBody>
      </p:sp>
      <p:sp>
        <p:nvSpPr>
          <p:cNvPr id="22" name="TextBox 21"/>
          <p:cNvSpPr txBox="1"/>
          <p:nvPr/>
        </p:nvSpPr>
        <p:spPr>
          <a:xfrm>
            <a:off x="1083509" y="1668855"/>
            <a:ext cx="1808508" cy="523220"/>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r"/>
            <a:r>
              <a:rPr lang="en-US" b="1" dirty="0" err="1">
                <a:latin typeface="Calibri" panose="020F0502020204030204" pitchFamily="34" charset="0"/>
                <a:cs typeface="Calibri" panose="020F0502020204030204" pitchFamily="34" charset="0"/>
              </a:rPr>
              <a:t>Profesor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universitario</a:t>
            </a:r>
            <a:endParaRPr lang="en-US" b="1" dirty="0">
              <a:latin typeface="Calibri" panose="020F0502020204030204" pitchFamily="34" charset="0"/>
              <a:cs typeface="Calibri" panose="020F0502020204030204" pitchFamily="34" charset="0"/>
            </a:endParaRPr>
          </a:p>
          <a:p>
            <a:pPr algn="r"/>
            <a:r>
              <a:rPr lang="en-US" b="1" dirty="0" err="1">
                <a:latin typeface="Calibri" panose="020F0502020204030204" pitchFamily="34" charset="0"/>
                <a:cs typeface="Calibri" panose="020F0502020204030204" pitchFamily="34" charset="0"/>
              </a:rPr>
              <a:t>Abogado</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738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19</a:t>
            </a:fld>
            <a:endParaRPr lang="en"/>
          </a:p>
        </p:txBody>
      </p:sp>
      <p:sp>
        <p:nvSpPr>
          <p:cNvPr id="3" name="TextBox 2"/>
          <p:cNvSpPr txBox="1"/>
          <p:nvPr/>
        </p:nvSpPr>
        <p:spPr>
          <a:xfrm>
            <a:off x="416680" y="209550"/>
            <a:ext cx="5589597" cy="584775"/>
          </a:xfrm>
          <a:prstGeom prst="rect">
            <a:avLst/>
          </a:prstGeom>
          <a:noFill/>
        </p:spPr>
        <p:txBody>
          <a:bodyPr wrap="square" rtlCol="0">
            <a:spAutoFit/>
          </a:bodyPr>
          <a:lstStyle/>
          <a:p>
            <a:r>
              <a:rPr lang="es-E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bilingüismo en la era digital</a:t>
            </a:r>
          </a:p>
        </p:txBody>
      </p:sp>
      <p:sp>
        <p:nvSpPr>
          <p:cNvPr id="6" name="AutoShape 4" descr="Image result for entertainment industry"/>
          <p:cNvSpPr>
            <a:spLocks noChangeAspect="1" noChangeArrowheads="1"/>
          </p:cNvSpPr>
          <p:nvPr/>
        </p:nvSpPr>
        <p:spPr bwMode="auto">
          <a:xfrm>
            <a:off x="155575" y="-1173163"/>
            <a:ext cx="3810000"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3758" y="2138705"/>
            <a:ext cx="1669047"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VIDEOJUEGOS</a:t>
            </a:r>
            <a:endParaRPr lang="en-US" sz="2000" dirty="0">
              <a:solidFill>
                <a:srgbClr val="002060"/>
              </a:solidFill>
              <a:latin typeface="Calibri" panose="020F0502020204030204" pitchFamily="34" charset="0"/>
              <a:cs typeface="Calibri" panose="020F0502020204030204" pitchFamily="34" charset="0"/>
            </a:endParaRPr>
          </a:p>
        </p:txBody>
      </p:sp>
      <p:sp>
        <p:nvSpPr>
          <p:cNvPr id="11" name="TextBox 10"/>
          <p:cNvSpPr txBox="1"/>
          <p:nvPr/>
        </p:nvSpPr>
        <p:spPr>
          <a:xfrm>
            <a:off x="2032678" y="3729884"/>
            <a:ext cx="1516762" cy="707886"/>
          </a:xfrm>
          <a:prstGeom prst="rect">
            <a:avLst/>
          </a:prstGeom>
          <a:noFill/>
        </p:spPr>
        <p:txBody>
          <a:bodyPr wrap="none" rtlCol="0">
            <a:spAutoFit/>
          </a:bodyPr>
          <a:lstStyle/>
          <a:p>
            <a:pPr algn="ctr"/>
            <a:r>
              <a:rPr lang="en-US" sz="2000" dirty="0">
                <a:solidFill>
                  <a:schemeClr val="tx1"/>
                </a:solidFill>
                <a:latin typeface="Calibri" panose="020F0502020204030204" pitchFamily="34" charset="0"/>
                <a:cs typeface="Calibri" panose="020F0502020204030204" pitchFamily="34" charset="0"/>
              </a:rPr>
              <a:t>TELEVISIÓN, </a:t>
            </a:r>
            <a:br>
              <a:rPr lang="en-US" sz="2000" dirty="0">
                <a:solidFill>
                  <a:schemeClr val="tx1"/>
                </a:solidFill>
                <a:latin typeface="Calibri" panose="020F0502020204030204" pitchFamily="34" charset="0"/>
                <a:cs typeface="Calibri" panose="020F0502020204030204" pitchFamily="34" charset="0"/>
              </a:rPr>
            </a:br>
            <a:r>
              <a:rPr lang="en-US" sz="2000" dirty="0">
                <a:solidFill>
                  <a:schemeClr val="tx1"/>
                </a:solidFill>
                <a:latin typeface="Calibri" panose="020F0502020204030204" pitchFamily="34" charset="0"/>
                <a:cs typeface="Calibri" panose="020F0502020204030204" pitchFamily="34" charset="0"/>
              </a:rPr>
              <a:t>CINE, RADIO</a:t>
            </a:r>
          </a:p>
        </p:txBody>
      </p:sp>
      <p:sp>
        <p:nvSpPr>
          <p:cNvPr id="13" name="TextBox 12"/>
          <p:cNvSpPr txBox="1"/>
          <p:nvPr/>
        </p:nvSpPr>
        <p:spPr>
          <a:xfrm>
            <a:off x="3775410" y="2292645"/>
            <a:ext cx="1572866"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CONTENIDOS</a:t>
            </a:r>
          </a:p>
          <a:p>
            <a:pPr algn="ctr"/>
            <a:r>
              <a:rPr lang="en-US" sz="2000" dirty="0">
                <a:latin typeface="Calibri" panose="020F0502020204030204" pitchFamily="34" charset="0"/>
                <a:cs typeface="Calibri" panose="020F0502020204030204" pitchFamily="34" charset="0"/>
              </a:rPr>
              <a:t>DIGITALES</a:t>
            </a:r>
            <a:endParaRPr lang="en-US" sz="2000" dirty="0">
              <a:solidFill>
                <a:srgbClr val="002060"/>
              </a:solidFill>
              <a:latin typeface="Calibri" panose="020F0502020204030204" pitchFamily="34" charset="0"/>
              <a:cs typeface="Calibri" panose="020F0502020204030204" pitchFamily="34" charset="0"/>
            </a:endParaRPr>
          </a:p>
        </p:txBody>
      </p:sp>
      <p:grpSp>
        <p:nvGrpSpPr>
          <p:cNvPr id="14" name="Group 13"/>
          <p:cNvGrpSpPr/>
          <p:nvPr/>
        </p:nvGrpSpPr>
        <p:grpSpPr>
          <a:xfrm>
            <a:off x="3883063" y="1298192"/>
            <a:ext cx="1357559" cy="1021059"/>
            <a:chOff x="4319408" y="1678760"/>
            <a:chExt cx="1357559" cy="1021059"/>
          </a:xfrm>
        </p:grpSpPr>
        <p:pic>
          <p:nvPicPr>
            <p:cNvPr id="1033" name="Picture 9" descr="Image result for entertainment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408" y="1678760"/>
              <a:ext cx="1303130" cy="8716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00555" y="2484375"/>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2" name="Group 11"/>
          <p:cNvGrpSpPr/>
          <p:nvPr/>
        </p:nvGrpSpPr>
        <p:grpSpPr>
          <a:xfrm>
            <a:off x="2247321" y="2738297"/>
            <a:ext cx="1169720" cy="1046804"/>
            <a:chOff x="2627205" y="2528702"/>
            <a:chExt cx="1355476" cy="1262248"/>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05" y="2528702"/>
              <a:ext cx="1338370" cy="110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06269" y="3575506"/>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0" name="Group 9"/>
          <p:cNvGrpSpPr/>
          <p:nvPr/>
        </p:nvGrpSpPr>
        <p:grpSpPr>
          <a:xfrm>
            <a:off x="669471" y="1284689"/>
            <a:ext cx="1512155" cy="903057"/>
            <a:chOff x="685800" y="1436688"/>
            <a:chExt cx="1512155" cy="903057"/>
          </a:xfrm>
        </p:grpSpPr>
        <p:pic>
          <p:nvPicPr>
            <p:cNvPr id="1026" name="Picture 2" descr="Image result for bilingual careers for ga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36688"/>
              <a:ext cx="1479498" cy="8301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21543" y="2124301"/>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sp>
        <p:nvSpPr>
          <p:cNvPr id="18" name="TextBox 17"/>
          <p:cNvSpPr txBox="1"/>
          <p:nvPr/>
        </p:nvSpPr>
        <p:spPr>
          <a:xfrm>
            <a:off x="5322948" y="3149030"/>
            <a:ext cx="1967333" cy="1015663"/>
          </a:xfrm>
          <a:prstGeom prst="rect">
            <a:avLst/>
          </a:prstGeom>
          <a:noFill/>
        </p:spPr>
        <p:txBody>
          <a:bodyPr wrap="none" rtlCol="0">
            <a:spAutoFit/>
          </a:bodyPr>
          <a:lstStyle/>
          <a:p>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APLICACIONES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MÓVILES</a:t>
            </a:r>
          </a:p>
        </p:txBody>
      </p:sp>
      <p:grpSp>
        <p:nvGrpSpPr>
          <p:cNvPr id="20" name="Group 19"/>
          <p:cNvGrpSpPr/>
          <p:nvPr/>
        </p:nvGrpSpPr>
        <p:grpSpPr>
          <a:xfrm>
            <a:off x="5807580" y="2307435"/>
            <a:ext cx="953024" cy="1216296"/>
            <a:chOff x="6172201" y="2266877"/>
            <a:chExt cx="1175780" cy="1431740"/>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1" y="2266877"/>
              <a:ext cx="953024" cy="130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781800" y="3483173"/>
              <a:ext cx="566181"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maxpixel</a:t>
              </a:r>
              <a:endParaRPr lang="en-US" sz="800" dirty="0">
                <a:latin typeface="Calibri" panose="020F0502020204030204" pitchFamily="34" charset="0"/>
                <a:cs typeface="Calibri" panose="020F0502020204030204" pitchFamily="34" charset="0"/>
              </a:endParaRPr>
            </a:p>
          </p:txBody>
        </p:sp>
      </p:grpSp>
      <p:sp>
        <p:nvSpPr>
          <p:cNvPr id="21" name="TextBox 20"/>
          <p:cNvSpPr txBox="1"/>
          <p:nvPr/>
        </p:nvSpPr>
        <p:spPr>
          <a:xfrm>
            <a:off x="6037037" y="1831913"/>
            <a:ext cx="1534394" cy="400110"/>
          </a:xfrm>
          <a:prstGeom prst="rect">
            <a:avLst/>
          </a:prstGeom>
          <a:noFill/>
        </p:spPr>
        <p:txBody>
          <a:bodyPr wrap="none" rtlCol="0">
            <a:spAutoFit/>
          </a:bodyPr>
          <a:lstStyle/>
          <a:p>
            <a:r>
              <a:rPr lang="es-ES" sz="2000" dirty="0">
                <a:latin typeface="Calibri" panose="020F0502020204030204" pitchFamily="34" charset="0"/>
                <a:cs typeface="Calibri" panose="020F0502020204030204" pitchFamily="34" charset="0"/>
              </a:rPr>
              <a:t>DISEÑO WEB</a:t>
            </a:r>
            <a:endParaRPr lang="en-US" sz="2000" dirty="0">
              <a:solidFill>
                <a:srgbClr val="002060"/>
              </a:solidFill>
              <a:latin typeface="Calibri" panose="020F0502020204030204" pitchFamily="34" charset="0"/>
              <a:cs typeface="Calibri" panose="020F0502020204030204" pitchFamily="34" charset="0"/>
            </a:endParaRPr>
          </a:p>
        </p:txBody>
      </p:sp>
      <p:grpSp>
        <p:nvGrpSpPr>
          <p:cNvPr id="17" name="Group 16"/>
          <p:cNvGrpSpPr/>
          <p:nvPr/>
        </p:nvGrpSpPr>
        <p:grpSpPr>
          <a:xfrm>
            <a:off x="6290946" y="620717"/>
            <a:ext cx="1114276" cy="1252272"/>
            <a:chOff x="6391732" y="292138"/>
            <a:chExt cx="1114276" cy="1252272"/>
          </a:xfrm>
        </p:grpSpPr>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732" y="292138"/>
              <a:ext cx="999581" cy="10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997535" y="1328966"/>
              <a:ext cx="508473"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4" name="TextBox 3"/>
          <p:cNvSpPr txBox="1"/>
          <p:nvPr/>
        </p:nvSpPr>
        <p:spPr>
          <a:xfrm>
            <a:off x="4175729" y="4442982"/>
            <a:ext cx="420308" cy="523220"/>
          </a:xfrm>
          <a:prstGeom prst="rect">
            <a:avLst/>
          </a:prstGeom>
          <a:noFill/>
        </p:spPr>
        <p:txBody>
          <a:bodyPr wrap="none" rtlCol="0">
            <a:spAutoFit/>
          </a:bodyPr>
          <a:lstStyle/>
          <a:p>
            <a:r>
              <a:rPr lang="en-US" sz="2800" b="1" dirty="0">
                <a:solidFill>
                  <a:srgbClr val="C00000"/>
                </a:solidFill>
                <a:latin typeface="Calibri" panose="020F0502020204030204" pitchFamily="34" charset="0"/>
                <a:cs typeface="Calibri" panose="020F0502020204030204" pitchFamily="34" charset="0"/>
              </a:rPr>
              <a:t>Y</a:t>
            </a:r>
            <a:r>
              <a:rPr lang="en-US" b="1" dirty="0">
                <a:solidFill>
                  <a:srgbClr val="C00000"/>
                </a:solidFill>
              </a:rPr>
              <a:t> </a:t>
            </a:r>
          </a:p>
        </p:txBody>
      </p:sp>
      <p:pic>
        <p:nvPicPr>
          <p:cNvPr id="1028" name="Picture 4" descr="Image result for question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0319" y="3934659"/>
            <a:ext cx="617331" cy="10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33600" y="4711224"/>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166" y="4668748"/>
            <a:ext cx="514350" cy="361950"/>
          </a:xfrm>
          <a:prstGeom prst="rect">
            <a:avLst/>
          </a:prstGeom>
        </p:spPr>
      </p:pic>
      <p:sp>
        <p:nvSpPr>
          <p:cNvPr id="2" name="TextBox 1"/>
          <p:cNvSpPr txBox="1"/>
          <p:nvPr/>
        </p:nvSpPr>
        <p:spPr>
          <a:xfrm>
            <a:off x="67850" y="413359"/>
            <a:ext cx="8880953" cy="1200329"/>
          </a:xfrm>
          <a:prstGeom prst="rect">
            <a:avLst/>
          </a:prstGeom>
          <a:noFill/>
        </p:spPr>
        <p:txBody>
          <a:bodyPr wrap="square" rtlCol="0">
            <a:spAutoFit/>
          </a:bodyPr>
          <a:lstStyle/>
          <a:p>
            <a:pPr algn="ct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Talleres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Dual 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Inmersión</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Educación</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Familiar</a:t>
            </a:r>
          </a:p>
        </p:txBody>
      </p:sp>
      <p:grpSp>
        <p:nvGrpSpPr>
          <p:cNvPr id="3" name="Group 2">
            <a:extLst>
              <a:ext uri="{FF2B5EF4-FFF2-40B4-BE49-F238E27FC236}">
                <a16:creationId xmlns:a16="http://schemas.microsoft.com/office/drawing/2014/main" id="{8C545866-44EA-3E45-8855-582C8FCF7645}"/>
              </a:ext>
            </a:extLst>
          </p:cNvPr>
          <p:cNvGrpSpPr/>
          <p:nvPr/>
        </p:nvGrpSpPr>
        <p:grpSpPr>
          <a:xfrm>
            <a:off x="3234742" y="1782378"/>
            <a:ext cx="2618512" cy="2433890"/>
            <a:chOff x="626924" y="1789470"/>
            <a:chExt cx="2618512" cy="2433890"/>
          </a:xfrm>
        </p:grpSpPr>
        <p:sp>
          <p:nvSpPr>
            <p:cNvPr id="19" name="Triangle 18">
              <a:extLst>
                <a:ext uri="{FF2B5EF4-FFF2-40B4-BE49-F238E27FC236}">
                  <a16:creationId xmlns:a16="http://schemas.microsoft.com/office/drawing/2014/main" id="{859E8CD0-587C-8B45-BB4D-01D8A80F010F}"/>
                </a:ext>
              </a:extLst>
            </p:cNvPr>
            <p:cNvSpPr/>
            <p:nvPr/>
          </p:nvSpPr>
          <p:spPr>
            <a:xfrm>
              <a:off x="626924" y="1789470"/>
              <a:ext cx="2618512" cy="1896327"/>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extBox 19">
              <a:extLst>
                <a:ext uri="{FF2B5EF4-FFF2-40B4-BE49-F238E27FC236}">
                  <a16:creationId xmlns:a16="http://schemas.microsoft.com/office/drawing/2014/main" id="{56AA754A-5350-C04B-AF06-4734ECA0F349}"/>
                </a:ext>
              </a:extLst>
            </p:cNvPr>
            <p:cNvSpPr txBox="1"/>
            <p:nvPr/>
          </p:nvSpPr>
          <p:spPr>
            <a:xfrm rot="18314926">
              <a:off x="433055" y="2628834"/>
              <a:ext cx="1166796"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21" name="TextBox 20">
              <a:extLst>
                <a:ext uri="{FF2B5EF4-FFF2-40B4-BE49-F238E27FC236}">
                  <a16:creationId xmlns:a16="http://schemas.microsoft.com/office/drawing/2014/main" id="{E056E2CA-F9F3-704D-B788-A8B961EEB8FB}"/>
                </a:ext>
              </a:extLst>
            </p:cNvPr>
            <p:cNvSpPr txBox="1"/>
            <p:nvPr/>
          </p:nvSpPr>
          <p:spPr>
            <a:xfrm flipH="1">
              <a:off x="1127343" y="2704043"/>
              <a:ext cx="1682128" cy="707886"/>
            </a:xfrm>
            <a:prstGeom prst="rect">
              <a:avLst/>
            </a:prstGeom>
            <a:noFill/>
          </p:spPr>
          <p:txBody>
            <a:bodyPr wrap="square" rtlCol="0">
              <a:spAutoFit/>
            </a:bodyPr>
            <a:lstStyle/>
            <a:p>
              <a:pPr algn="ctr"/>
              <a:r>
                <a:rPr lang="es-ES" sz="2000" b="1" dirty="0">
                  <a:solidFill>
                    <a:schemeClr val="tx1">
                      <a:lumMod val="75000"/>
                      <a:lumOff val="25000"/>
                    </a:schemeClr>
                  </a:solidFill>
                  <a:latin typeface="Calibri" panose="020F0502020204030204" pitchFamily="34" charset="0"/>
                  <a:cs typeface="Calibri" panose="020F0502020204030204" pitchFamily="34" charset="0"/>
                </a:rPr>
                <a:t>Educación</a:t>
              </a:r>
              <a:br>
                <a:rPr lang="es-E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Familiar DLI</a:t>
              </a:r>
            </a:p>
          </p:txBody>
        </p:sp>
        <p:sp>
          <p:nvSpPr>
            <p:cNvPr id="22" name="TextBox 21">
              <a:extLst>
                <a:ext uri="{FF2B5EF4-FFF2-40B4-BE49-F238E27FC236}">
                  <a16:creationId xmlns:a16="http://schemas.microsoft.com/office/drawing/2014/main" id="{B2740092-A590-7E43-BA1D-28F16765C9A9}"/>
                </a:ext>
              </a:extLst>
            </p:cNvPr>
            <p:cNvSpPr txBox="1"/>
            <p:nvPr/>
          </p:nvSpPr>
          <p:spPr>
            <a:xfrm>
              <a:off x="1134518" y="3823250"/>
              <a:ext cx="1603324" cy="400110"/>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23" name="TextBox 22">
              <a:extLst>
                <a:ext uri="{FF2B5EF4-FFF2-40B4-BE49-F238E27FC236}">
                  <a16:creationId xmlns:a16="http://schemas.microsoft.com/office/drawing/2014/main" id="{2DA59069-99AB-4046-84AE-23E7A1CF05BA}"/>
                </a:ext>
              </a:extLst>
            </p:cNvPr>
            <p:cNvSpPr txBox="1"/>
            <p:nvPr/>
          </p:nvSpPr>
          <p:spPr>
            <a:xfrm rot="3325818">
              <a:off x="2162305" y="2752831"/>
              <a:ext cx="1634080"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4" name="TextBox 23">
            <a:extLst>
              <a:ext uri="{FF2B5EF4-FFF2-40B4-BE49-F238E27FC236}">
                <a16:creationId xmlns:a16="http://schemas.microsoft.com/office/drawing/2014/main" id="{7D9CFA76-1639-F141-85E4-D15A798AFA77}"/>
              </a:ext>
            </a:extLst>
          </p:cNvPr>
          <p:cNvSpPr txBox="1"/>
          <p:nvPr/>
        </p:nvSpPr>
        <p:spPr>
          <a:xfrm>
            <a:off x="714659" y="4309091"/>
            <a:ext cx="271170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 </a:t>
            </a:r>
            <a:r>
              <a:rPr lang="es-ES" sz="1100" b="1" i="1" dirty="0">
                <a:solidFill>
                  <a:schemeClr val="tx2"/>
                </a:solidFill>
                <a:latin typeface="Arial Narrow" panose="020B0606020202030204" pitchFamily="34" charset="0"/>
                <a:cs typeface="Calibri" panose="020F0502020204030204" pitchFamily="34" charset="0"/>
              </a:rPr>
              <a:t>En inglés</a:t>
            </a:r>
            <a:r>
              <a:rPr lang="en-US" sz="1100" b="1" i="1" dirty="0">
                <a:solidFill>
                  <a:schemeClr val="tx2"/>
                </a:solidFill>
                <a:latin typeface="Arial Narrow" panose="020B0606020202030204" pitchFamily="34" charset="0"/>
                <a:cs typeface="Calibri" panose="020F0502020204030204" pitchFamily="34" charset="0"/>
              </a:rPr>
              <a:t>: Dual Language and Immersion</a:t>
            </a:r>
          </a:p>
        </p:txBody>
      </p:sp>
      <p:sp>
        <p:nvSpPr>
          <p:cNvPr id="5" name="Slide Number Placeholder 4"/>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268157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045120"/>
            <a:ext cx="8063400" cy="3416400"/>
          </a:xfrm>
        </p:spPr>
        <p:txBody>
          <a:bodyPr>
            <a:noAutofit/>
          </a:bodyPr>
          <a:lstStyle/>
          <a:p>
            <a:pPr>
              <a:spcBef>
                <a:spcPts val="600"/>
              </a:spcBef>
            </a:pPr>
            <a:r>
              <a:rPr lang="es-MX" sz="2000" dirty="0">
                <a:solidFill>
                  <a:srgbClr val="002060"/>
                </a:solidFill>
                <a:latin typeface="Calibri" charset="0"/>
                <a:ea typeface="Calibri" charset="0"/>
                <a:cs typeface="Calibri" charset="0"/>
              </a:rPr>
              <a:t>Los hijos de inmigrantes que pueden hablar, leer, y escribir tanto en inglés como en su lengua materna tienen una ventaja en el mercado laboral.</a:t>
            </a:r>
            <a:br>
              <a:rPr lang="es-MX" sz="2000" dirty="0">
                <a:solidFill>
                  <a:srgbClr val="002060"/>
                </a:solidFill>
                <a:latin typeface="Calibri" charset="0"/>
                <a:ea typeface="Calibri" charset="0"/>
                <a:cs typeface="Calibri" charset="0"/>
              </a:rPr>
            </a:br>
            <a:endParaRPr lang="es-MX" sz="1000" dirty="0">
              <a:solidFill>
                <a:srgbClr val="002060"/>
              </a:solidFill>
              <a:latin typeface="Calibri" charset="0"/>
              <a:ea typeface="Calibri" charset="0"/>
              <a:cs typeface="Calibri" charset="0"/>
            </a:endParaRPr>
          </a:p>
          <a:p>
            <a:pPr>
              <a:spcBef>
                <a:spcPts val="600"/>
              </a:spcBef>
            </a:pPr>
            <a:r>
              <a:rPr lang="es-MX" sz="2000" dirty="0">
                <a:solidFill>
                  <a:srgbClr val="002060"/>
                </a:solidFill>
                <a:latin typeface="Calibri" charset="0"/>
                <a:ea typeface="Calibri" charset="0"/>
                <a:cs typeface="Calibri" charset="0"/>
              </a:rPr>
              <a:t>Las personas con antecedentes de inmigrantes que sólo hablan inglés y no conservan su lengua materna pierden entre $ 2,000 y $ 5,000 anualmente.</a:t>
            </a:r>
            <a:br>
              <a:rPr lang="es-MX" sz="2000" dirty="0">
                <a:solidFill>
                  <a:srgbClr val="002060"/>
                </a:solidFill>
                <a:latin typeface="Calibri" charset="0"/>
                <a:ea typeface="Calibri" charset="0"/>
                <a:cs typeface="Calibri" charset="0"/>
              </a:rPr>
            </a:br>
            <a:endParaRPr lang="es-MX" sz="1000" dirty="0">
              <a:solidFill>
                <a:srgbClr val="002060"/>
              </a:solidFill>
              <a:latin typeface="Calibri" charset="0"/>
              <a:ea typeface="Calibri" charset="0"/>
              <a:cs typeface="Calibri" charset="0"/>
            </a:endParaRPr>
          </a:p>
          <a:p>
            <a:pPr>
              <a:spcBef>
                <a:spcPts val="600"/>
              </a:spcBef>
            </a:pPr>
            <a:r>
              <a:rPr lang="es-ES" altLang="es-MX" sz="2000" dirty="0">
                <a:solidFill>
                  <a:srgbClr val="002060"/>
                </a:solidFill>
                <a:latin typeface="Calibri" charset="0"/>
                <a:ea typeface="Calibri" charset="0"/>
                <a:cs typeface="Calibri" charset="0"/>
              </a:rPr>
              <a:t>Por el contrario, aquellos con antecedentes de inmigrantes que saben tanto inglés como su lengua materna, también conocidos como "bilingües equilibrados," muy probablemente ganarán más dinero que aquellos que sólo saben inglés. </a:t>
            </a:r>
          </a:p>
          <a:p>
            <a:pPr>
              <a:spcBef>
                <a:spcPts val="600"/>
              </a:spcBef>
            </a:pPr>
            <a:endParaRPr lang="es-MX" sz="2000" dirty="0">
              <a:solidFill>
                <a:srgbClr val="002060"/>
              </a:solidFill>
            </a:endParaRPr>
          </a:p>
        </p:txBody>
      </p:sp>
      <p:sp>
        <p:nvSpPr>
          <p:cNvPr id="5" name="Title 2"/>
          <p:cNvSpPr txBox="1">
            <a:spLocks/>
          </p:cNvSpPr>
          <p:nvPr/>
        </p:nvSpPr>
        <p:spPr>
          <a:xfrm>
            <a:off x="609600" y="174993"/>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s-ES_tradnl" sz="3600" dirty="0">
                <a:solidFill>
                  <a:srgbClr val="002060"/>
                </a:solidFill>
              </a:rPr>
              <a:t>En resumen:</a:t>
            </a:r>
          </a:p>
        </p:txBody>
      </p:sp>
      <p:sp>
        <p:nvSpPr>
          <p:cNvPr id="2" name="Slide Number Placeholder 1"/>
          <p:cNvSpPr>
            <a:spLocks noGrp="1"/>
          </p:cNvSpPr>
          <p:nvPr>
            <p:ph type="sldNum" idx="12"/>
          </p:nvPr>
        </p:nvSpPr>
        <p:spPr>
          <a:xfrm>
            <a:off x="8143050" y="4288931"/>
            <a:ext cx="548700" cy="393600"/>
          </a:xfrm>
        </p:spPr>
        <p:txBody>
          <a:bodyPr/>
          <a:lstStyle/>
          <a:p>
            <a:pPr lvl="0">
              <a:spcBef>
                <a:spcPts val="0"/>
              </a:spcBef>
              <a:buNone/>
            </a:pPr>
            <a:fld id="{00000000-1234-1234-1234-123412341234}" type="slidenum">
              <a:rPr lang="en" smtClean="0"/>
              <a:t>20</a:t>
            </a:fld>
            <a:endParaRPr lang="en" dirty="0"/>
          </a:p>
        </p:txBody>
      </p:sp>
      <p:sp>
        <p:nvSpPr>
          <p:cNvPr id="6" name="TextBox 5"/>
          <p:cNvSpPr txBox="1"/>
          <p:nvPr/>
        </p:nvSpPr>
        <p:spPr>
          <a:xfrm>
            <a:off x="685800" y="4830007"/>
            <a:ext cx="3352800" cy="276999"/>
          </a:xfrm>
          <a:prstGeom prst="rect">
            <a:avLst/>
          </a:prstGeom>
          <a:noFill/>
        </p:spPr>
        <p:txBody>
          <a:bodyPr wrap="square" rtlCol="0">
            <a:spAutoFit/>
          </a:bodyPr>
          <a:lstStyle/>
          <a:p>
            <a:r>
              <a:rPr lang="en-US" sz="1200" dirty="0">
                <a:solidFill>
                  <a:srgbClr val="002060"/>
                </a:solidFill>
                <a:latin typeface="Calibri" charset="0"/>
                <a:ea typeface="Calibri" charset="0"/>
                <a:cs typeface="Calibri" charset="0"/>
              </a:rPr>
              <a:t>(</a:t>
            </a:r>
            <a:r>
              <a:rPr lang="en-US" sz="1200" dirty="0" err="1">
                <a:solidFill>
                  <a:srgbClr val="002060"/>
                </a:solidFill>
                <a:latin typeface="Calibri" charset="0"/>
                <a:ea typeface="Calibri" charset="0"/>
                <a:cs typeface="Calibri" charset="0"/>
              </a:rPr>
              <a:t>Agirdag</a:t>
            </a:r>
            <a:r>
              <a:rPr lang="en-US" sz="1200" dirty="0">
                <a:solidFill>
                  <a:srgbClr val="002060"/>
                </a:solidFill>
                <a:latin typeface="Calibri" charset="0"/>
                <a:ea typeface="Calibri" charset="0"/>
                <a:cs typeface="Calibri" charset="0"/>
              </a:rPr>
              <a:t>, 2014; </a:t>
            </a:r>
            <a:r>
              <a:rPr lang="en-US" sz="1200" dirty="0" err="1">
                <a:solidFill>
                  <a:srgbClr val="002060"/>
                </a:solidFill>
                <a:latin typeface="Calibri" charset="0"/>
                <a:ea typeface="Calibri" charset="0"/>
                <a:cs typeface="Calibri" charset="0"/>
              </a:rPr>
              <a:t>Navarez</a:t>
            </a:r>
            <a:r>
              <a:rPr lang="en-US" sz="1200" dirty="0">
                <a:solidFill>
                  <a:srgbClr val="002060"/>
                </a:solidFill>
                <a:latin typeface="Calibri" charset="0"/>
                <a:ea typeface="Calibri" charset="0"/>
                <a:cs typeface="Calibri" charset="0"/>
              </a:rPr>
              <a:t>, 2015; </a:t>
            </a:r>
            <a:r>
              <a:rPr lang="en-US" sz="1200" dirty="0" err="1">
                <a:solidFill>
                  <a:srgbClr val="002060"/>
                </a:solidFill>
                <a:latin typeface="Calibri" charset="0"/>
                <a:ea typeface="Calibri" charset="0"/>
                <a:cs typeface="Calibri" charset="0"/>
              </a:rPr>
              <a:t>Rumbaut</a:t>
            </a:r>
            <a:r>
              <a:rPr lang="en-US" sz="1200" dirty="0">
                <a:solidFill>
                  <a:srgbClr val="002060"/>
                </a:solidFill>
                <a:latin typeface="Calibri" charset="0"/>
                <a:ea typeface="Calibri" charset="0"/>
                <a:cs typeface="Calibri" charset="0"/>
              </a:rPr>
              <a:t>, 2014)</a:t>
            </a:r>
          </a:p>
        </p:txBody>
      </p:sp>
    </p:spTree>
    <p:extLst>
      <p:ext uri="{BB962C8B-B14F-4D97-AF65-F5344CB8AC3E}">
        <p14:creationId xmlns:p14="http://schemas.microsoft.com/office/powerpoint/2010/main" val="7583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38150"/>
            <a:ext cx="7635050" cy="3751761"/>
          </a:xfrm>
        </p:spPr>
        <p:txBody>
          <a:bodyPr>
            <a:noAutofit/>
          </a:bodyPr>
          <a:lstStyle/>
          <a:p>
            <a:pPr>
              <a:spcBef>
                <a:spcPts val="600"/>
              </a:spcBef>
            </a:pPr>
            <a:r>
              <a:rPr lang="es-ES_tradnl" sz="2000" dirty="0">
                <a:solidFill>
                  <a:srgbClr val="002060"/>
                </a:solidFill>
              </a:rPr>
              <a:t>La investigación ha demostrado que las personas que:</a:t>
            </a:r>
          </a:p>
          <a:p>
            <a:pPr lvl="1" eaLnBrk="0" fontAlgn="base" hangingPunct="0">
              <a:spcBef>
                <a:spcPct val="0"/>
              </a:spcBef>
              <a:spcAft>
                <a:spcPct val="0"/>
              </a:spcAft>
            </a:pPr>
            <a:r>
              <a:rPr lang="es-ES_tradnl" altLang="es-MX" sz="1800" dirty="0">
                <a:solidFill>
                  <a:srgbClr val="002060"/>
                </a:solidFill>
                <a:cs typeface="Calibri" panose="020F0502020204030204" pitchFamily="34" charset="0"/>
              </a:rPr>
              <a:t>son bilingües de alto uso – quienes usan ambos idiomas con frecuencia para fines personales y profesionales, y </a:t>
            </a:r>
          </a:p>
          <a:p>
            <a:pPr lvl="1">
              <a:spcBef>
                <a:spcPts val="600"/>
              </a:spcBef>
            </a:pPr>
            <a:r>
              <a:rPr lang="es-ES_tradnl" sz="1800" dirty="0">
                <a:solidFill>
                  <a:srgbClr val="002060"/>
                </a:solidFill>
              </a:rPr>
              <a:t>tienen niveles muy elevados de alfabetización bilingüe</a:t>
            </a:r>
            <a:endParaRPr lang="es-ES_tradnl" sz="1800" u="sng" dirty="0">
              <a:solidFill>
                <a:srgbClr val="002060"/>
              </a:solidFill>
            </a:endParaRPr>
          </a:p>
          <a:p>
            <a:pPr marL="0" indent="0">
              <a:spcBef>
                <a:spcPts val="600"/>
              </a:spcBef>
              <a:buNone/>
            </a:pPr>
            <a:r>
              <a:rPr lang="es-ES_tradnl" sz="2000" dirty="0">
                <a:solidFill>
                  <a:srgbClr val="002060"/>
                </a:solidFill>
              </a:rPr>
              <a:t>        son los que…</a:t>
            </a:r>
          </a:p>
          <a:p>
            <a:pPr lvl="1" eaLnBrk="0" fontAlgn="base" hangingPunct="0">
              <a:spcBef>
                <a:spcPct val="0"/>
              </a:spcBef>
              <a:spcAft>
                <a:spcPct val="0"/>
              </a:spcAft>
            </a:pPr>
            <a:r>
              <a:rPr lang="es-ES_tradnl" altLang="es-MX" sz="1800" dirty="0">
                <a:solidFill>
                  <a:srgbClr val="002060"/>
                </a:solidFill>
                <a:cs typeface="Calibri" panose="020F0502020204030204" pitchFamily="34" charset="0"/>
              </a:rPr>
              <a:t>tienen más probabilidades de asistir y graduarse de universidad</a:t>
            </a:r>
            <a:r>
              <a:rPr lang="es-ES_tradnl" sz="1800" dirty="0">
                <a:solidFill>
                  <a:srgbClr val="002060"/>
                </a:solidFill>
                <a:cs typeface="Calibri" panose="020F0502020204030204" pitchFamily="34" charset="0"/>
              </a:rPr>
              <a:t>, </a:t>
            </a:r>
            <a:r>
              <a:rPr lang="es-ES_tradnl" altLang="es-MX" sz="1800" dirty="0">
                <a:solidFill>
                  <a:srgbClr val="002060"/>
                </a:solidFill>
                <a:cs typeface="Calibri" panose="020F0502020204030204" pitchFamily="34" charset="0"/>
              </a:rPr>
              <a:t>lo que aumenta las oportunidades en el mercado laboral;</a:t>
            </a:r>
          </a:p>
          <a:p>
            <a:pPr marL="635000" lvl="1" indent="-292100">
              <a:spcBef>
                <a:spcPts val="600"/>
              </a:spcBef>
            </a:pPr>
            <a:r>
              <a:rPr lang="es-ES_tradnl" sz="1800" dirty="0">
                <a:solidFill>
                  <a:srgbClr val="002060"/>
                </a:solidFill>
              </a:rPr>
              <a:t>probablemente tengan carreras más prestigiosas y mejor pagadas; y</a:t>
            </a:r>
          </a:p>
          <a:p>
            <a:pPr marL="635000" lvl="1" indent="-292100">
              <a:spcBef>
                <a:spcPts val="600"/>
              </a:spcBef>
            </a:pPr>
            <a:r>
              <a:rPr lang="es-ES_tradnl" sz="1800" dirty="0">
                <a:solidFill>
                  <a:srgbClr val="002060"/>
                </a:solidFill>
              </a:rPr>
              <a:t>tengan mayores oportunidades para el avance de la carrera.</a:t>
            </a:r>
          </a:p>
          <a:p>
            <a:pPr marL="344488">
              <a:spcBef>
                <a:spcPts val="600"/>
              </a:spcBef>
            </a:pPr>
            <a:r>
              <a:rPr lang="es-ES_tradnl" sz="2000" dirty="0">
                <a:solidFill>
                  <a:srgbClr val="002060"/>
                </a:solidFill>
              </a:rPr>
              <a:t>¡Estos beneficios son cada vez más cruciales para los jóvenes en la economía global de hoy!</a:t>
            </a:r>
          </a:p>
          <a:p>
            <a:pPr marL="744538" lvl="1">
              <a:spcBef>
                <a:spcPts val="600"/>
              </a:spcBef>
            </a:pPr>
            <a:endParaRPr lang="is-IS" sz="1800" dirty="0">
              <a:solidFill>
                <a:srgbClr val="002060"/>
              </a:solidFill>
            </a:endParaRPr>
          </a:p>
          <a:p>
            <a:pPr marL="571500" lvl="1" indent="-171450">
              <a:spcBef>
                <a:spcPts val="600"/>
              </a:spcBef>
            </a:pPr>
            <a:endParaRPr lang="en-US" sz="1800" dirty="0">
              <a:solidFill>
                <a:srgbClr val="002060"/>
              </a:solidFill>
            </a:endParaRPr>
          </a:p>
        </p:txBody>
      </p:sp>
      <p:sp>
        <p:nvSpPr>
          <p:cNvPr id="2" name="Slide Number Placeholder 1"/>
          <p:cNvSpPr>
            <a:spLocks noGrp="1"/>
          </p:cNvSpPr>
          <p:nvPr>
            <p:ph type="sldNum" idx="12"/>
          </p:nvPr>
        </p:nvSpPr>
        <p:spPr>
          <a:xfrm>
            <a:off x="8110125" y="4267810"/>
            <a:ext cx="548700" cy="393600"/>
          </a:xfrm>
        </p:spPr>
        <p:txBody>
          <a:bodyPr/>
          <a:lstStyle/>
          <a:p>
            <a:pPr lvl="0">
              <a:spcBef>
                <a:spcPts val="0"/>
              </a:spcBef>
              <a:buNone/>
            </a:pPr>
            <a:fld id="{00000000-1234-1234-1234-123412341234}" type="slidenum">
              <a:rPr lang="en" smtClean="0"/>
              <a:t>21</a:t>
            </a:fld>
            <a:endParaRPr lang="en"/>
          </a:p>
        </p:txBody>
      </p:sp>
      <p:sp>
        <p:nvSpPr>
          <p:cNvPr id="6" name="TextBox 5"/>
          <p:cNvSpPr txBox="1"/>
          <p:nvPr/>
        </p:nvSpPr>
        <p:spPr>
          <a:xfrm>
            <a:off x="540925" y="4739309"/>
            <a:ext cx="3810000" cy="276999"/>
          </a:xfrm>
          <a:prstGeom prst="rect">
            <a:avLst/>
          </a:prstGeom>
          <a:noFill/>
        </p:spPr>
        <p:txBody>
          <a:bodyPr wrap="square" rtlCol="0">
            <a:spAutoFit/>
          </a:bodyPr>
          <a:lstStyle/>
          <a:p>
            <a:r>
              <a:rPr lang="en-US" sz="1200" dirty="0">
                <a:solidFill>
                  <a:srgbClr val="002060"/>
                </a:solidFill>
                <a:latin typeface="Calibri" charset="0"/>
                <a:ea typeface="Calibri" charset="0"/>
                <a:cs typeface="Calibri" charset="0"/>
              </a:rPr>
              <a:t>(Porras, </a:t>
            </a:r>
            <a:r>
              <a:rPr lang="en-US" sz="1200" dirty="0" err="1">
                <a:solidFill>
                  <a:srgbClr val="002060"/>
                </a:solidFill>
                <a:latin typeface="Calibri" charset="0"/>
                <a:ea typeface="Calibri" charset="0"/>
                <a:cs typeface="Calibri" charset="0"/>
              </a:rPr>
              <a:t>Ee</a:t>
            </a:r>
            <a:r>
              <a:rPr lang="en-US" sz="1200" dirty="0">
                <a:solidFill>
                  <a:srgbClr val="002060"/>
                </a:solidFill>
                <a:latin typeface="Calibri" charset="0"/>
                <a:ea typeface="Calibri" charset="0"/>
                <a:cs typeface="Calibri" charset="0"/>
              </a:rPr>
              <a:t> &amp; </a:t>
            </a:r>
            <a:r>
              <a:rPr lang="en-US" sz="1200" dirty="0" err="1">
                <a:solidFill>
                  <a:srgbClr val="002060"/>
                </a:solidFill>
                <a:latin typeface="Calibri" charset="0"/>
                <a:ea typeface="Calibri" charset="0"/>
                <a:cs typeface="Calibri" charset="0"/>
              </a:rPr>
              <a:t>Gándara</a:t>
            </a:r>
            <a:r>
              <a:rPr lang="en-US" sz="1200" dirty="0">
                <a:solidFill>
                  <a:srgbClr val="002060"/>
                </a:solidFill>
                <a:latin typeface="Calibri" charset="0"/>
                <a:ea typeface="Calibri" charset="0"/>
                <a:cs typeface="Calibri" charset="0"/>
              </a:rPr>
              <a:t>, 2014; </a:t>
            </a:r>
            <a:r>
              <a:rPr lang="en-US" sz="1200" dirty="0" err="1">
                <a:solidFill>
                  <a:srgbClr val="002060"/>
                </a:solidFill>
                <a:latin typeface="Calibri" charset="0"/>
                <a:ea typeface="Calibri" charset="0"/>
                <a:cs typeface="Calibri" charset="0"/>
              </a:rPr>
              <a:t>Santibañez</a:t>
            </a:r>
            <a:r>
              <a:rPr lang="en-US" sz="1200" dirty="0">
                <a:solidFill>
                  <a:srgbClr val="002060"/>
                </a:solidFill>
                <a:latin typeface="Calibri" charset="0"/>
                <a:ea typeface="Calibri" charset="0"/>
                <a:cs typeface="Calibri" charset="0"/>
              </a:rPr>
              <a:t> &amp; </a:t>
            </a:r>
            <a:r>
              <a:rPr lang="en-US" sz="1200" dirty="0" err="1">
                <a:solidFill>
                  <a:srgbClr val="002060"/>
                </a:solidFill>
                <a:latin typeface="Calibri" charset="0"/>
                <a:ea typeface="Calibri" charset="0"/>
                <a:cs typeface="Calibri" charset="0"/>
              </a:rPr>
              <a:t>Zárate</a:t>
            </a:r>
            <a:r>
              <a:rPr lang="en-US" sz="1200" dirty="0">
                <a:solidFill>
                  <a:srgbClr val="002060"/>
                </a:solidFill>
                <a:latin typeface="Calibri" charset="0"/>
                <a:ea typeface="Calibri" charset="0"/>
                <a:cs typeface="Calibri" charset="0"/>
              </a:rPr>
              <a:t>, 2014)</a:t>
            </a:r>
          </a:p>
        </p:txBody>
      </p:sp>
    </p:spTree>
    <p:extLst>
      <p:ext uri="{BB962C8B-B14F-4D97-AF65-F5344CB8AC3E}">
        <p14:creationId xmlns:p14="http://schemas.microsoft.com/office/powerpoint/2010/main" val="937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body" idx="1"/>
          </p:nvPr>
        </p:nvSpPr>
        <p:spPr>
          <a:xfrm>
            <a:off x="3809078" y="915736"/>
            <a:ext cx="4893596" cy="3416400"/>
          </a:xfrm>
          <a:prstGeom prst="rect">
            <a:avLst/>
          </a:prstGeom>
        </p:spPr>
        <p:txBody>
          <a:bodyPr wrap="square" lIns="91425" tIns="91425" rIns="91425" bIns="91425" anchor="t" anchorCtr="0">
            <a:noAutofit/>
          </a:bodyPr>
          <a:lstStyle/>
          <a:p>
            <a:pPr marL="0" indent="0">
              <a:spcBef>
                <a:spcPts val="600"/>
              </a:spcBef>
              <a:buNone/>
            </a:pPr>
            <a:r>
              <a:rPr lang="es-MX" sz="2000" dirty="0">
                <a:solidFill>
                  <a:srgbClr val="002060"/>
                </a:solidFill>
              </a:rPr>
              <a:t>Los alumnos de secundaria que participan en programas de inmersión bidireccional, desde la escuela primaria hasta la secundaria, tienen:</a:t>
            </a:r>
          </a:p>
          <a:p>
            <a:pPr>
              <a:spcBef>
                <a:spcPts val="600"/>
              </a:spcBef>
            </a:pPr>
            <a:r>
              <a:rPr lang="es-MX" sz="2000" dirty="0">
                <a:solidFill>
                  <a:srgbClr val="002060"/>
                </a:solidFill>
              </a:rPr>
              <a:t>altos niveles de desempeño académico y motivación;</a:t>
            </a:r>
          </a:p>
          <a:p>
            <a:pPr>
              <a:spcBef>
                <a:spcPts val="600"/>
              </a:spcBef>
            </a:pPr>
            <a:r>
              <a:rPr lang="es-ES_tradnl" sz="2000" dirty="0">
                <a:solidFill>
                  <a:srgbClr val="002060"/>
                </a:solidFill>
              </a:rPr>
              <a:t>ambición de ir a la universidad; </a:t>
            </a:r>
          </a:p>
          <a:p>
            <a:pPr>
              <a:spcBef>
                <a:spcPts val="600"/>
              </a:spcBef>
            </a:pPr>
            <a:r>
              <a:rPr lang="es-ES_tradnl" sz="2000" dirty="0">
                <a:solidFill>
                  <a:srgbClr val="002060"/>
                </a:solidFill>
              </a:rPr>
              <a:t>conocimiento sobre cómo inscribirse y entrar a la universidad; </a:t>
            </a:r>
          </a:p>
          <a:p>
            <a:pPr>
              <a:spcBef>
                <a:spcPts val="600"/>
              </a:spcBef>
            </a:pPr>
            <a:r>
              <a:rPr lang="es-ES_tradnl" sz="2000" dirty="0">
                <a:solidFill>
                  <a:srgbClr val="002060"/>
                </a:solidFill>
              </a:rPr>
              <a:t>y orgullo en el bilingüismo. </a:t>
            </a:r>
          </a:p>
        </p:txBody>
      </p:sp>
      <p:sp>
        <p:nvSpPr>
          <p:cNvPr id="2" name="Rectangle 1"/>
          <p:cNvSpPr/>
          <p:nvPr/>
        </p:nvSpPr>
        <p:spPr>
          <a:xfrm>
            <a:off x="476589" y="4829413"/>
            <a:ext cx="2289409" cy="276999"/>
          </a:xfrm>
          <a:prstGeom prst="rect">
            <a:avLst/>
          </a:prstGeom>
        </p:spPr>
        <p:txBody>
          <a:bodyPr wrap="none">
            <a:spAutoFit/>
          </a:bodyPr>
          <a:lstStyle/>
          <a:p>
            <a:r>
              <a:rPr lang="en-US" sz="1200" dirty="0">
                <a:solidFill>
                  <a:srgbClr val="002060"/>
                </a:solidFill>
                <a:latin typeface="Calibri" charset="0"/>
                <a:ea typeface="Calibri" charset="0"/>
                <a:cs typeface="Calibri" charset="0"/>
              </a:rPr>
              <a:t>(</a:t>
            </a:r>
            <a:r>
              <a:rPr lang="en-US" sz="1200" dirty="0" err="1">
                <a:solidFill>
                  <a:srgbClr val="002060"/>
                </a:solidFill>
                <a:latin typeface="Calibri" charset="0"/>
                <a:ea typeface="Calibri" charset="0"/>
                <a:cs typeface="Calibri" charset="0"/>
              </a:rPr>
              <a:t>Lindholm</a:t>
            </a:r>
            <a:r>
              <a:rPr lang="en-US" sz="1200" dirty="0">
                <a:solidFill>
                  <a:srgbClr val="002060"/>
                </a:solidFill>
                <a:latin typeface="Calibri" charset="0"/>
                <a:ea typeface="Calibri" charset="0"/>
                <a:cs typeface="Calibri" charset="0"/>
              </a:rPr>
              <a:t>-Leary &amp; </a:t>
            </a:r>
            <a:r>
              <a:rPr lang="en-US" sz="1200" dirty="0" err="1">
                <a:solidFill>
                  <a:srgbClr val="002060"/>
                </a:solidFill>
                <a:latin typeface="Calibri" charset="0"/>
                <a:ea typeface="Calibri" charset="0"/>
                <a:cs typeface="Calibri" charset="0"/>
              </a:rPr>
              <a:t>Borsato</a:t>
            </a:r>
            <a:r>
              <a:rPr lang="en-US" sz="1200" dirty="0">
                <a:solidFill>
                  <a:srgbClr val="002060"/>
                </a:solidFill>
                <a:latin typeface="Calibri" charset="0"/>
                <a:ea typeface="Calibri" charset="0"/>
                <a:cs typeface="Calibri" charset="0"/>
              </a:rPr>
              <a:t>, 2001)</a:t>
            </a:r>
          </a:p>
        </p:txBody>
      </p:sp>
      <p:sp>
        <p:nvSpPr>
          <p:cNvPr id="3" name="TextBox 2"/>
          <p:cNvSpPr txBox="1"/>
          <p:nvPr/>
        </p:nvSpPr>
        <p:spPr>
          <a:xfrm>
            <a:off x="933414" y="1458312"/>
            <a:ext cx="306495" cy="738664"/>
          </a:xfrm>
          <a:prstGeom prst="rect">
            <a:avLst/>
          </a:prstGeom>
          <a:noFill/>
        </p:spPr>
        <p:txBody>
          <a:bodyPr wrap="none" rtlCol="0">
            <a:spAutoFit/>
          </a:bodyPr>
          <a:lstStyle/>
          <a:p>
            <a:pPr algn="ctr"/>
            <a:r>
              <a:rPr lang="en-US" b="1" dirty="0">
                <a:solidFill>
                  <a:srgbClr val="002060"/>
                </a:solidFill>
                <a:latin typeface="Calibri" panose="020F0502020204030204" pitchFamily="34" charset="0"/>
                <a:cs typeface="Calibri" panose="020F0502020204030204" pitchFamily="34" charset="0"/>
              </a:rPr>
              <a:t>H</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Y</a:t>
            </a:r>
          </a:p>
        </p:txBody>
      </p:sp>
      <p:sp>
        <p:nvSpPr>
          <p:cNvPr id="14" name="TextBox 13"/>
          <p:cNvSpPr txBox="1"/>
          <p:nvPr/>
        </p:nvSpPr>
        <p:spPr>
          <a:xfrm>
            <a:off x="1250611" y="2720291"/>
            <a:ext cx="341760" cy="1600438"/>
          </a:xfrm>
          <a:prstGeom prst="rect">
            <a:avLst/>
          </a:prstGeom>
          <a:noFill/>
        </p:spPr>
        <p:txBody>
          <a:bodyPr wrap="none" rtlCol="0">
            <a:spAutoFit/>
          </a:bodyPr>
          <a:lstStyle/>
          <a:p>
            <a:pPr algn="ctr"/>
            <a:r>
              <a:rPr lang="en-US" b="1" dirty="0">
                <a:solidFill>
                  <a:srgbClr val="002060"/>
                </a:solidFill>
                <a:latin typeface="Calibri" panose="020F0502020204030204" pitchFamily="34" charset="0"/>
                <a:cs typeface="Calibri" panose="020F0502020204030204" pitchFamily="34" charset="0"/>
              </a:rPr>
              <a:t>M</a:t>
            </a:r>
            <a:br>
              <a:rPr lang="en-US"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A</a:t>
            </a:r>
          </a:p>
          <a:p>
            <a:pPr algn="ctr"/>
            <a:r>
              <a:rPr lang="en-US" b="1" dirty="0" err="1">
                <a:solidFill>
                  <a:srgbClr val="002060"/>
                </a:solidFill>
                <a:latin typeface="Calibri" panose="020F0502020204030204" pitchFamily="34" charset="0"/>
                <a:cs typeface="Calibri" panose="020F0502020204030204" pitchFamily="34" charset="0"/>
              </a:rPr>
              <a:t>Ñ</a:t>
            </a:r>
            <a:endParaRPr lang="en-US" b="1" dirty="0">
              <a:solidFill>
                <a:srgbClr val="002060"/>
              </a:solidFill>
              <a:latin typeface="Calibri" panose="020F0502020204030204" pitchFamily="34" charset="0"/>
              <a:cs typeface="Calibri" panose="020F0502020204030204" pitchFamily="34" charset="0"/>
            </a:endParaRPr>
          </a:p>
          <a:p>
            <a:pPr algn="ctr"/>
            <a:r>
              <a:rPr lang="en-US" b="1" dirty="0">
                <a:solidFill>
                  <a:srgbClr val="002060"/>
                </a:solidFill>
                <a:latin typeface="Calibri" panose="020F0502020204030204" pitchFamily="34" charset="0"/>
                <a:cs typeface="Calibri" panose="020F0502020204030204" pitchFamily="34" charset="0"/>
              </a:rPr>
              <a:t>A</a:t>
            </a:r>
          </a:p>
          <a:p>
            <a:pPr algn="ctr"/>
            <a:r>
              <a:rPr lang="en-US" b="1" dirty="0">
                <a:solidFill>
                  <a:srgbClr val="002060"/>
                </a:solidFill>
                <a:latin typeface="Calibri" panose="020F0502020204030204" pitchFamily="34" charset="0"/>
                <a:cs typeface="Calibri" panose="020F0502020204030204" pitchFamily="34" charset="0"/>
              </a:rPr>
              <a:t>N</a:t>
            </a:r>
          </a:p>
          <a:p>
            <a:pPr algn="ctr"/>
            <a:r>
              <a:rPr lang="en-US" b="1" dirty="0">
                <a:solidFill>
                  <a:srgbClr val="002060"/>
                </a:solidFill>
                <a:latin typeface="Calibri" panose="020F0502020204030204" pitchFamily="34" charset="0"/>
                <a:cs typeface="Calibri" panose="020F0502020204030204" pitchFamily="34" charset="0"/>
              </a:rPr>
              <a:t>A</a:t>
            </a:r>
            <a:br>
              <a:rPr lang="en-US" b="1" dirty="0">
                <a:solidFill>
                  <a:srgbClr val="002060"/>
                </a:solidFill>
                <a:latin typeface="Calibri" panose="020F0502020204030204" pitchFamily="34" charset="0"/>
                <a:cs typeface="Calibri" panose="020F0502020204030204" pitchFamily="34" charset="0"/>
              </a:rPr>
            </a:br>
            <a:endParaRPr lang="en-US" b="1" dirty="0">
              <a:solidFill>
                <a:srgbClr val="002060"/>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idx="12"/>
          </p:nvPr>
        </p:nvSpPr>
        <p:spPr>
          <a:xfrm>
            <a:off x="8153974" y="4262322"/>
            <a:ext cx="548700" cy="393600"/>
          </a:xfrm>
        </p:spPr>
        <p:txBody>
          <a:bodyPr/>
          <a:lstStyle/>
          <a:p>
            <a:pPr lvl="0">
              <a:spcBef>
                <a:spcPts val="0"/>
              </a:spcBef>
              <a:buNone/>
            </a:pPr>
            <a:fld id="{00000000-1234-1234-1234-123412341234}" type="slidenum">
              <a:rPr lang="en" smtClean="0"/>
              <a:t>22</a:t>
            </a:fld>
            <a:endParaRPr lang="en"/>
          </a:p>
        </p:txBody>
      </p:sp>
      <p:sp>
        <p:nvSpPr>
          <p:cNvPr id="17" name="Title 2">
            <a:extLst>
              <a:ext uri="{FF2B5EF4-FFF2-40B4-BE49-F238E27FC236}">
                <a16:creationId xmlns:a16="http://schemas.microsoft.com/office/drawing/2014/main" id="{D5D7E587-5A6C-4771-B1BE-3C1D1ED6374A}"/>
              </a:ext>
            </a:extLst>
          </p:cNvPr>
          <p:cNvSpPr txBox="1">
            <a:spLocks/>
          </p:cNvSpPr>
          <p:nvPr/>
        </p:nvSpPr>
        <p:spPr>
          <a:xfrm>
            <a:off x="457200" y="37088"/>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s-ES_tradnl" sz="3200" dirty="0">
                <a:solidFill>
                  <a:srgbClr val="002060"/>
                </a:solidFill>
              </a:rPr>
              <a:t>El futuro comienza ahora</a:t>
            </a:r>
          </a:p>
        </p:txBody>
      </p:sp>
      <p:grpSp>
        <p:nvGrpSpPr>
          <p:cNvPr id="18" name="Group 17">
            <a:extLst>
              <a:ext uri="{FF2B5EF4-FFF2-40B4-BE49-F238E27FC236}">
                <a16:creationId xmlns:a16="http://schemas.microsoft.com/office/drawing/2014/main" id="{23A7B941-32CD-4EF4-BDA1-CC5FDAE2F06E}"/>
              </a:ext>
            </a:extLst>
          </p:cNvPr>
          <p:cNvGrpSpPr/>
          <p:nvPr/>
        </p:nvGrpSpPr>
        <p:grpSpPr>
          <a:xfrm>
            <a:off x="1239066" y="1094925"/>
            <a:ext cx="1552532" cy="1529999"/>
            <a:chOff x="1239066" y="1094925"/>
            <a:chExt cx="1552532" cy="1529999"/>
          </a:xfrm>
        </p:grpSpPr>
        <p:pic>
          <p:nvPicPr>
            <p:cNvPr id="19" name="Picture 18">
              <a:extLst>
                <a:ext uri="{FF2B5EF4-FFF2-40B4-BE49-F238E27FC236}">
                  <a16:creationId xmlns:a16="http://schemas.microsoft.com/office/drawing/2014/main" id="{8CB68BA9-3A94-42F1-B7E5-E8C2D765DF72}"/>
                </a:ext>
              </a:extLst>
            </p:cNvPr>
            <p:cNvPicPr>
              <a:picLocks noChangeAspect="1"/>
            </p:cNvPicPr>
            <p:nvPr/>
          </p:nvPicPr>
          <p:blipFill rotWithShape="1">
            <a:blip r:embed="rId3"/>
            <a:srcRect t="2473"/>
            <a:stretch/>
          </p:blipFill>
          <p:spPr>
            <a:xfrm>
              <a:off x="1239066" y="1094925"/>
              <a:ext cx="1414085" cy="1412008"/>
            </a:xfrm>
            <a:prstGeom prst="rect">
              <a:avLst/>
            </a:prstGeom>
          </p:spPr>
        </p:pic>
        <p:sp>
          <p:nvSpPr>
            <p:cNvPr id="20" name="TextBox 19">
              <a:extLst>
                <a:ext uri="{FF2B5EF4-FFF2-40B4-BE49-F238E27FC236}">
                  <a16:creationId xmlns:a16="http://schemas.microsoft.com/office/drawing/2014/main" id="{10E169D1-373A-4A46-AA12-784881663041}"/>
                </a:ext>
              </a:extLst>
            </p:cNvPr>
            <p:cNvSpPr txBox="1"/>
            <p:nvPr/>
          </p:nvSpPr>
          <p:spPr>
            <a:xfrm>
              <a:off x="1608216" y="2409480"/>
              <a:ext cx="1183382" cy="215444"/>
            </a:xfrm>
            <a:prstGeom prst="rect">
              <a:avLst/>
            </a:prstGeom>
            <a:noFill/>
          </p:spPr>
          <p:txBody>
            <a:bodyPr wrap="square" rtlCol="0">
              <a:spAutoFit/>
            </a:bodyPr>
            <a:lstStyle/>
            <a:p>
              <a:r>
                <a:rPr lang="en-US" sz="800" dirty="0"/>
                <a:t>Wikimedia commons</a:t>
              </a:r>
            </a:p>
          </p:txBody>
        </p:sp>
      </p:grpSp>
      <p:grpSp>
        <p:nvGrpSpPr>
          <p:cNvPr id="21" name="Group 20">
            <a:extLst>
              <a:ext uri="{FF2B5EF4-FFF2-40B4-BE49-F238E27FC236}">
                <a16:creationId xmlns:a16="http://schemas.microsoft.com/office/drawing/2014/main" id="{575AFDB3-8188-4AD0-8570-18F3EB2AB7AE}"/>
              </a:ext>
            </a:extLst>
          </p:cNvPr>
          <p:cNvGrpSpPr/>
          <p:nvPr/>
        </p:nvGrpSpPr>
        <p:grpSpPr>
          <a:xfrm>
            <a:off x="1584281" y="2781130"/>
            <a:ext cx="2237497" cy="1551006"/>
            <a:chOff x="1584281" y="2781130"/>
            <a:chExt cx="2237497" cy="1551006"/>
          </a:xfrm>
        </p:grpSpPr>
        <p:pic>
          <p:nvPicPr>
            <p:cNvPr id="22" name="Picture 8" descr="Image result for college students raising hands">
              <a:extLst>
                <a:ext uri="{FF2B5EF4-FFF2-40B4-BE49-F238E27FC236}">
                  <a16:creationId xmlns:a16="http://schemas.microsoft.com/office/drawing/2014/main" id="{6D88216B-12ED-46A6-859E-C5B6589F6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281" y="2781130"/>
              <a:ext cx="2137739" cy="14192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5DA8384-09DB-4681-998E-181ADD7E35F2}"/>
                </a:ext>
              </a:extLst>
            </p:cNvPr>
            <p:cNvSpPr txBox="1"/>
            <p:nvPr/>
          </p:nvSpPr>
          <p:spPr>
            <a:xfrm>
              <a:off x="3100106" y="4116692"/>
              <a:ext cx="721672" cy="215444"/>
            </a:xfrm>
            <a:prstGeom prst="rect">
              <a:avLst/>
            </a:prstGeom>
            <a:noFill/>
          </p:spPr>
          <p:txBody>
            <a:bodyPr wrap="none" rtlCol="0">
              <a:spAutoFit/>
            </a:bodyPr>
            <a:lstStyle/>
            <a:p>
              <a:r>
                <a:rPr lang="en-US" sz="800" dirty="0" err="1"/>
                <a:t>dreamstime</a:t>
              </a:r>
              <a:endParaRPr lang="en-US" sz="8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23</a:t>
            </a:fld>
            <a:endParaRPr lang="en"/>
          </a:p>
        </p:txBody>
      </p:sp>
      <p:sp>
        <p:nvSpPr>
          <p:cNvPr id="3" name="Rectangle 2"/>
          <p:cNvSpPr/>
          <p:nvPr/>
        </p:nvSpPr>
        <p:spPr>
          <a:xfrm>
            <a:off x="1241210" y="1428750"/>
            <a:ext cx="7140790" cy="3231654"/>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a:t>
            </a:r>
            <a:r>
              <a:rPr lang="es-ES" sz="2000" dirty="0">
                <a:solidFill>
                  <a:srgbClr val="002060"/>
                </a:solidFill>
                <a:latin typeface="Calibri" panose="020F0502020204030204" pitchFamily="34" charset="0"/>
                <a:cs typeface="Calibri" panose="020F0502020204030204" pitchFamily="34" charset="0"/>
              </a:rPr>
              <a:t>La economía del futuro despuntarán las personas altamente cualificadas con un componente elevado de creatividad; </a:t>
            </a:r>
            <a:r>
              <a:rPr lang="es-ES" sz="2000" b="1" dirty="0">
                <a:solidFill>
                  <a:srgbClr val="002060"/>
                </a:solidFill>
                <a:latin typeface="Calibri" panose="020F0502020204030204" pitchFamily="34" charset="0"/>
                <a:cs typeface="Calibri" panose="020F0502020204030204" pitchFamily="34" charset="0"/>
              </a:rPr>
              <a:t>que hablen diversas lenguas</a:t>
            </a:r>
            <a:r>
              <a:rPr lang="es-ES" sz="2000" dirty="0">
                <a:solidFill>
                  <a:srgbClr val="002060"/>
                </a:solidFill>
                <a:latin typeface="Calibri" panose="020F0502020204030204" pitchFamily="34" charset="0"/>
                <a:cs typeface="Calibri" panose="020F0502020204030204" pitchFamily="34" charset="0"/>
              </a:rPr>
              <a:t>; que sepan manejarse en diversos proyectos, empresas y sectores.</a:t>
            </a:r>
          </a:p>
          <a:p>
            <a:endParaRPr lang="es-ES" sz="2000" dirty="0">
              <a:solidFill>
                <a:srgbClr val="002060"/>
              </a:solidFill>
              <a:latin typeface="Calibri" panose="020F0502020204030204" pitchFamily="34" charset="0"/>
              <a:cs typeface="Calibri" panose="020F0502020204030204" pitchFamily="34" charset="0"/>
            </a:endParaRPr>
          </a:p>
          <a:p>
            <a:r>
              <a:rPr lang="es-ES" sz="2000" dirty="0">
                <a:solidFill>
                  <a:srgbClr val="002060"/>
                </a:solidFill>
                <a:latin typeface="Calibri" panose="020F0502020204030204" pitchFamily="34" charset="0"/>
                <a:cs typeface="Calibri" panose="020F0502020204030204" pitchFamily="34" charset="0"/>
              </a:rPr>
              <a:t>La flexibilidad y la adaptabilidad constituyen las principales habilidades que los profesionales deberán practicar, dado que tendrán que formarse continuamente, </a:t>
            </a:r>
            <a:r>
              <a:rPr lang="es-ES" sz="2000" b="1" dirty="0">
                <a:solidFill>
                  <a:srgbClr val="002060"/>
                </a:solidFill>
                <a:latin typeface="Calibri" panose="020F0502020204030204" pitchFamily="34" charset="0"/>
                <a:cs typeface="Calibri" panose="020F0502020204030204" pitchFamily="34" charset="0"/>
              </a:rPr>
              <a:t>además de estar siempre dispuestos a cambiar de ciudad o país si fuera necesario</a:t>
            </a:r>
            <a:r>
              <a:rPr lang="en-US" sz="2000" dirty="0">
                <a:solidFill>
                  <a:srgbClr val="002060"/>
                </a:solidFill>
                <a:latin typeface="Calibri" panose="020F0502020204030204" pitchFamily="34" charset="0"/>
                <a:cs typeface="Calibri" panose="020F0502020204030204" pitchFamily="34" charset="0"/>
              </a:rPr>
              <a:t>».</a:t>
            </a:r>
          </a:p>
          <a:p>
            <a:endParaRPr lang="en-US" sz="2000" b="1" dirty="0">
              <a:solidFill>
                <a:srgbClr val="002060"/>
              </a:solidFill>
              <a:latin typeface="Calibri" panose="020F0502020204030204" pitchFamily="34" charset="0"/>
              <a:cs typeface="Calibri" panose="020F0502020204030204" pitchFamily="34" charset="0"/>
            </a:endParaRPr>
          </a:p>
        </p:txBody>
      </p:sp>
      <p:pic>
        <p:nvPicPr>
          <p:cNvPr id="4098" name="Picture 2" descr="Fortune-Telling, Wizard, Comic,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73" y="1709440"/>
            <a:ext cx="985837"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8291" y="967085"/>
            <a:ext cx="8077200" cy="461665"/>
          </a:xfrm>
          <a:prstGeom prst="rect">
            <a:avLst/>
          </a:prstGeom>
        </p:spPr>
        <p:txBody>
          <a:bodyPr wrap="square">
            <a:spAutoFit/>
          </a:bodyPr>
          <a:lstStyle/>
          <a:p>
            <a:pPr>
              <a:defRPr/>
            </a:pPr>
            <a:r>
              <a:rPr lang="es-ES" sz="2400" dirty="0">
                <a:solidFill>
                  <a:srgbClr val="002060"/>
                </a:solidFill>
                <a:latin typeface="Calibri" panose="020F0502020204030204" pitchFamily="34" charset="0"/>
                <a:cs typeface="Calibri" panose="020F0502020204030204" pitchFamily="34" charset="0"/>
              </a:rPr>
              <a:t>N</a:t>
            </a:r>
            <a:r>
              <a:rPr lang="es-ES" sz="2400" b="1" dirty="0">
                <a:solidFill>
                  <a:srgbClr val="002060"/>
                </a:solidFill>
                <a:latin typeface="Calibri" panose="020F0502020204030204" pitchFamily="34" charset="0"/>
                <a:cs typeface="Calibri" panose="020F0502020204030204" pitchFamily="34" charset="0"/>
              </a:rPr>
              <a:t>o sabemos lo que nos deparará el futuro del trabajo, pero….</a:t>
            </a:r>
            <a:endParaRPr lang="es-ES" sz="2400" dirty="0">
              <a:solidFill>
                <a:srgbClr val="002060"/>
              </a:solidFill>
              <a:latin typeface="Calibri" panose="020F0502020204030204" pitchFamily="34" charset="0"/>
              <a:cs typeface="Calibri" panose="020F0502020204030204" pitchFamily="34" charset="0"/>
            </a:endParaRPr>
          </a:p>
        </p:txBody>
      </p:sp>
      <p:sp>
        <p:nvSpPr>
          <p:cNvPr id="7" name="Rectangle 6"/>
          <p:cNvSpPr/>
          <p:nvPr/>
        </p:nvSpPr>
        <p:spPr>
          <a:xfrm>
            <a:off x="66431" y="253259"/>
            <a:ext cx="8848969" cy="584775"/>
          </a:xfrm>
          <a:prstGeom prst="rect">
            <a:avLst/>
          </a:prstGeom>
        </p:spPr>
        <p:txBody>
          <a:bodyPr wrap="square">
            <a:spAutoFit/>
          </a:bodyPr>
          <a:lstStyle/>
          <a:p>
            <a:pPr algn="ctr"/>
            <a:r>
              <a:rPr lang="en-US" sz="3200" dirty="0" err="1">
                <a:solidFill>
                  <a:srgbClr val="002060"/>
                </a:solidFill>
                <a:effectLst>
                  <a:outerShdw blurRad="38100" dist="38100" dir="2700000" algn="tl">
                    <a:srgbClr val="000000">
                      <a:alpha val="43137"/>
                    </a:srgbClr>
                  </a:outerShdw>
                </a:effectLst>
                <a:latin typeface="Calibri" charset="0"/>
                <a:cs typeface="Calibri" charset="0"/>
              </a:rPr>
              <a:t>Competencia</a:t>
            </a:r>
            <a:r>
              <a:rPr lang="en-US" sz="3200" dirty="0">
                <a:solidFill>
                  <a:srgbClr val="002060"/>
                </a:solidFill>
                <a:effectLst>
                  <a:outerShdw blurRad="38100" dist="38100" dir="2700000" algn="tl">
                    <a:srgbClr val="000000">
                      <a:alpha val="43137"/>
                    </a:srgbClr>
                  </a:outerShdw>
                </a:effectLst>
                <a:latin typeface="Calibri" charset="0"/>
                <a:cs typeface="Calibri" charset="0"/>
              </a:rPr>
              <a:t> </a:t>
            </a:r>
            <a:r>
              <a:rPr lang="en-US" sz="3200" dirty="0" err="1">
                <a:solidFill>
                  <a:srgbClr val="002060"/>
                </a:solidFill>
                <a:effectLst>
                  <a:outerShdw blurRad="38100" dist="38100" dir="2700000" algn="tl">
                    <a:srgbClr val="000000">
                      <a:alpha val="43137"/>
                    </a:srgbClr>
                  </a:outerShdw>
                </a:effectLst>
                <a:latin typeface="Calibri" charset="0"/>
                <a:cs typeface="Calibri" charset="0"/>
              </a:rPr>
              <a:t>lingüística</a:t>
            </a:r>
            <a:r>
              <a:rPr lang="en-US" sz="3200" dirty="0">
                <a:solidFill>
                  <a:srgbClr val="002060"/>
                </a:solidFill>
                <a:effectLst>
                  <a:outerShdw blurRad="38100" dist="38100" dir="2700000" algn="tl">
                    <a:srgbClr val="000000">
                      <a:alpha val="43137"/>
                    </a:srgbClr>
                  </a:outerShdw>
                </a:effectLst>
                <a:latin typeface="Calibri" charset="0"/>
                <a:cs typeface="Calibri" charset="0"/>
              </a:rPr>
              <a:t> y Carreras del </a:t>
            </a:r>
            <a:r>
              <a:rPr lang="en-US" sz="3200" dirty="0" err="1">
                <a:solidFill>
                  <a:srgbClr val="002060"/>
                </a:solidFill>
                <a:effectLst>
                  <a:outerShdw blurRad="38100" dist="38100" dir="2700000" algn="tl">
                    <a:srgbClr val="000000">
                      <a:alpha val="43137"/>
                    </a:srgbClr>
                  </a:outerShdw>
                </a:effectLst>
                <a:latin typeface="Calibri" charset="0"/>
                <a:cs typeface="Calibri" charset="0"/>
              </a:rPr>
              <a:t>futuro</a:t>
            </a:r>
            <a:endParaRPr lang="en-US" sz="3200"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E3617942-16D2-4BBD-B66E-3141A749711D}"/>
              </a:ext>
            </a:extLst>
          </p:cNvPr>
          <p:cNvSpPr txBox="1"/>
          <p:nvPr/>
        </p:nvSpPr>
        <p:spPr>
          <a:xfrm>
            <a:off x="457200" y="4543518"/>
            <a:ext cx="1495922"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Educaweb</a:t>
            </a:r>
            <a:r>
              <a:rPr lang="en-US" dirty="0">
                <a:latin typeface="Calibri" panose="020F0502020204030204" pitchFamily="34" charset="0"/>
                <a:cs typeface="Calibri" panose="020F0502020204030204" pitchFamily="34" charset="0"/>
              </a:rPr>
              <a:t>, 2018)</a:t>
            </a:r>
          </a:p>
        </p:txBody>
      </p:sp>
      <p:sp>
        <p:nvSpPr>
          <p:cNvPr id="8" name="TextBox 7">
            <a:extLst>
              <a:ext uri="{FF2B5EF4-FFF2-40B4-BE49-F238E27FC236}">
                <a16:creationId xmlns:a16="http://schemas.microsoft.com/office/drawing/2014/main" id="{6D1E6C7D-327C-9544-BEB5-917EB55C3568}"/>
              </a:ext>
            </a:extLst>
          </p:cNvPr>
          <p:cNvSpPr txBox="1"/>
          <p:nvPr/>
        </p:nvSpPr>
        <p:spPr>
          <a:xfrm>
            <a:off x="823995" y="3251877"/>
            <a:ext cx="460382" cy="184666"/>
          </a:xfrm>
          <a:prstGeom prst="rect">
            <a:avLst/>
          </a:prstGeom>
          <a:noFill/>
        </p:spPr>
        <p:txBody>
          <a:bodyPr wrap="none" rtlCol="0">
            <a:spAutoFit/>
          </a:bodyPr>
          <a:lstStyle/>
          <a:p>
            <a:r>
              <a:rPr lang="en-US" sz="600" dirty="0" err="1"/>
              <a:t>Pixabay</a:t>
            </a:r>
            <a:endParaRPr lang="en-US" sz="600" dirty="0"/>
          </a:p>
        </p:txBody>
      </p:sp>
    </p:spTree>
    <p:extLst>
      <p:ext uri="{BB962C8B-B14F-4D97-AF65-F5344CB8AC3E}">
        <p14:creationId xmlns:p14="http://schemas.microsoft.com/office/powerpoint/2010/main" val="4286314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24</a:t>
            </a:fld>
            <a:endParaRPr lang="en-US" dirty="0"/>
          </a:p>
        </p:txBody>
      </p:sp>
      <p:sp>
        <p:nvSpPr>
          <p:cNvPr id="2" name="TextBox 1">
            <a:extLst>
              <a:ext uri="{FF2B5EF4-FFF2-40B4-BE49-F238E27FC236}">
                <a16:creationId xmlns:a16="http://schemas.microsoft.com/office/drawing/2014/main" id="{EF023CF8-9010-4504-905A-972498C870BF}"/>
              </a:ext>
            </a:extLst>
          </p:cNvPr>
          <p:cNvSpPr txBox="1"/>
          <p:nvPr/>
        </p:nvSpPr>
        <p:spPr>
          <a:xfrm>
            <a:off x="1511085" y="472698"/>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96694001-134B-4487-9396-BBD705ECBDB4}"/>
              </a:ext>
            </a:extLst>
          </p:cNvPr>
          <p:cNvPicPr>
            <a:picLocks noChangeAspect="1"/>
          </p:cNvPicPr>
          <p:nvPr/>
        </p:nvPicPr>
        <p:blipFill>
          <a:blip r:embed="rId3"/>
          <a:stretch>
            <a:fillRect/>
          </a:stretch>
        </p:blipFill>
        <p:spPr>
          <a:xfrm>
            <a:off x="612183" y="2116192"/>
            <a:ext cx="7090475" cy="706502"/>
          </a:xfrm>
          <a:prstGeom prst="rect">
            <a:avLst/>
          </a:prstGeom>
        </p:spPr>
      </p:pic>
    </p:spTree>
    <p:extLst>
      <p:ext uri="{BB962C8B-B14F-4D97-AF65-F5344CB8AC3E}">
        <p14:creationId xmlns:p14="http://schemas.microsoft.com/office/powerpoint/2010/main" val="189311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C72CF-2F66-457E-9132-D5415AD578A6}"/>
              </a:ext>
            </a:extLst>
          </p:cNvPr>
          <p:cNvSpPr>
            <a:spLocks noGrp="1"/>
          </p:cNvSpPr>
          <p:nvPr>
            <p:ph type="sldNum" sz="quarter" idx="12"/>
          </p:nvPr>
        </p:nvSpPr>
        <p:spPr/>
        <p:txBody>
          <a:bodyPr/>
          <a:lstStyle/>
          <a:p>
            <a:pPr lvl="0">
              <a:spcBef>
                <a:spcPts val="0"/>
              </a:spcBef>
              <a:buNone/>
            </a:pPr>
            <a:fld id="{00000000-1234-1234-1234-123412341234}" type="slidenum">
              <a:rPr lang="en" smtClean="0"/>
              <a:t>25</a:t>
            </a:fld>
            <a:endParaRPr lang="en"/>
          </a:p>
        </p:txBody>
      </p:sp>
      <p:pic>
        <p:nvPicPr>
          <p:cNvPr id="4" name="Picture 3">
            <a:extLst>
              <a:ext uri="{FF2B5EF4-FFF2-40B4-BE49-F238E27FC236}">
                <a16:creationId xmlns:a16="http://schemas.microsoft.com/office/drawing/2014/main" id="{759157C0-9C01-4EBE-B7F7-7FA697DDD46C}"/>
              </a:ext>
            </a:extLst>
          </p:cNvPr>
          <p:cNvPicPr>
            <a:picLocks noChangeAspect="1"/>
          </p:cNvPicPr>
          <p:nvPr/>
        </p:nvPicPr>
        <p:blipFill>
          <a:blip r:embed="rId3"/>
          <a:stretch>
            <a:fillRect/>
          </a:stretch>
        </p:blipFill>
        <p:spPr>
          <a:xfrm>
            <a:off x="1136257" y="0"/>
            <a:ext cx="6871485" cy="5143500"/>
          </a:xfrm>
          <a:prstGeom prst="rect">
            <a:avLst/>
          </a:prstGeom>
        </p:spPr>
      </p:pic>
    </p:spTree>
    <p:extLst>
      <p:ext uri="{BB962C8B-B14F-4D97-AF65-F5344CB8AC3E}">
        <p14:creationId xmlns:p14="http://schemas.microsoft.com/office/powerpoint/2010/main" val="103981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solidFill>
                  <a:schemeClr val="lt1"/>
                </a:solidFill>
              </a:rPr>
              <a:t>26</a:t>
            </a:fld>
            <a:endParaRPr lang="en" dirty="0">
              <a:solidFill>
                <a:schemeClr val="lt1"/>
              </a:solidFill>
            </a:endParaRPr>
          </a:p>
        </p:txBody>
      </p:sp>
      <p:sp>
        <p:nvSpPr>
          <p:cNvPr id="340" name="Shape 340"/>
          <p:cNvSpPr txBox="1">
            <a:spLocks noGrp="1"/>
          </p:cNvSpPr>
          <p:nvPr>
            <p:ph type="subTitle" idx="4294967295"/>
          </p:nvPr>
        </p:nvSpPr>
        <p:spPr>
          <a:xfrm>
            <a:off x="872267" y="1272068"/>
            <a:ext cx="3451225" cy="1344612"/>
          </a:xfrm>
          <a:prstGeom prst="rect">
            <a:avLst/>
          </a:prstGeom>
        </p:spPr>
        <p:txBody>
          <a:bodyPr wrap="square" lIns="91425" tIns="91425" rIns="91425" bIns="91425" anchor="t" anchorCtr="0">
            <a:noAutofit/>
          </a:bodyPr>
          <a:lstStyle/>
          <a:p>
            <a:pPr marL="0" lvl="0" indent="0" algn="l">
              <a:buNone/>
            </a:pPr>
            <a:r>
              <a:rPr lang="es-MX" sz="2400" dirty="0">
                <a:solidFill>
                  <a:srgbClr val="002060"/>
                </a:solidFill>
              </a:rPr>
              <a:t>Visite nuestro sitio web para más información sobre éste y otros temas</a:t>
            </a:r>
            <a:r>
              <a:rPr lang="en" sz="2400" dirty="0">
                <a:solidFill>
                  <a:srgbClr val="002060"/>
                </a:solidFill>
              </a:rPr>
              <a:t>.</a:t>
            </a:r>
          </a:p>
        </p:txBody>
      </p:sp>
      <p:grpSp>
        <p:nvGrpSpPr>
          <p:cNvPr id="5" name="Group 4"/>
          <p:cNvGrpSpPr/>
          <p:nvPr/>
        </p:nvGrpSpPr>
        <p:grpSpPr>
          <a:xfrm>
            <a:off x="4898475" y="1043110"/>
            <a:ext cx="2095373" cy="1877874"/>
            <a:chOff x="4041598" y="3168364"/>
            <a:chExt cx="1060704" cy="1091231"/>
          </a:xfrm>
        </p:grpSpPr>
        <p:sp>
          <p:nvSpPr>
            <p:cNvPr id="6"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rot="18314926">
              <a:off x="3962652" y="3507400"/>
              <a:ext cx="563258" cy="140220"/>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8" name="TextBox 7"/>
            <p:cNvSpPr txBox="1"/>
            <p:nvPr/>
          </p:nvSpPr>
          <p:spPr>
            <a:xfrm flipH="1">
              <a:off x="4144278" y="3481761"/>
              <a:ext cx="851514" cy="527604"/>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DLI</a:t>
              </a:r>
              <a:br>
                <a:rPr lang="en-US" b="1" dirty="0">
                  <a:solidFill>
                    <a:schemeClr val="tx1">
                      <a:lumMod val="75000"/>
                      <a:lumOff val="25000"/>
                    </a:schemeClr>
                  </a:solidFill>
                  <a:latin typeface="Calibri" panose="020F0502020204030204" pitchFamily="34" charset="0"/>
                  <a:cs typeface="Calibri" panose="020F0502020204030204" pitchFamily="34" charset="0"/>
                </a:rPr>
              </a:br>
              <a:r>
                <a:rPr lang="en-US" sz="13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1300" b="1" dirty="0">
                  <a:solidFill>
                    <a:schemeClr val="tx1">
                      <a:lumMod val="75000"/>
                      <a:lumOff val="25000"/>
                    </a:schemeClr>
                  </a:solidFill>
                  <a:latin typeface="Calibri" panose="020F0502020204030204" pitchFamily="34" charset="0"/>
                  <a:cs typeface="Calibri" panose="020F0502020204030204" pitchFamily="34" charset="0"/>
                </a:rPr>
                <a:t>Partnership</a:t>
              </a:r>
              <a:br>
                <a:rPr lang="en-US" sz="1300" b="1" dirty="0">
                  <a:solidFill>
                    <a:schemeClr val="tx1">
                      <a:lumMod val="75000"/>
                      <a:lumOff val="25000"/>
                    </a:schemeClr>
                  </a:solidFill>
                  <a:latin typeface="Calibri" panose="020F0502020204030204" pitchFamily="34" charset="0"/>
                  <a:cs typeface="Calibri" panose="020F0502020204030204" pitchFamily="34" charset="0"/>
                </a:rPr>
              </a:br>
              <a:r>
                <a:rPr lang="en-US" sz="1300" b="1" dirty="0">
                  <a:solidFill>
                    <a:schemeClr val="tx1">
                      <a:lumMod val="75000"/>
                      <a:lumOff val="25000"/>
                    </a:schemeClr>
                  </a:solidFill>
                  <a:latin typeface="Calibri" panose="020F0502020204030204" pitchFamily="34" charset="0"/>
                  <a:cs typeface="Calibri" panose="020F0502020204030204" pitchFamily="34" charset="0"/>
                </a:rPr>
                <a:t>Website</a:t>
              </a:r>
            </a:p>
          </p:txBody>
        </p:sp>
        <p:sp>
          <p:nvSpPr>
            <p:cNvPr id="9" name="TextBox 8"/>
            <p:cNvSpPr txBox="1"/>
            <p:nvPr/>
          </p:nvSpPr>
          <p:spPr>
            <a:xfrm>
              <a:off x="4386565" y="4098631"/>
              <a:ext cx="366942" cy="160964"/>
            </a:xfrm>
            <a:prstGeom prst="rect">
              <a:avLst/>
            </a:prstGeom>
            <a:noFill/>
          </p:spPr>
          <p:txBody>
            <a:bodyPr wrap="non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0" name="TextBox 9"/>
            <p:cNvSpPr txBox="1"/>
            <p:nvPr/>
          </p:nvSpPr>
          <p:spPr>
            <a:xfrm rot="3325818">
              <a:off x="4632222" y="3620042"/>
              <a:ext cx="646755" cy="140220"/>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5" name="TextBox 14"/>
          <p:cNvSpPr txBox="1"/>
          <p:nvPr/>
        </p:nvSpPr>
        <p:spPr>
          <a:xfrm>
            <a:off x="2221191" y="4764057"/>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3" name="Rectangle 2">
            <a:hlinkClick r:id="rId4"/>
            <a:extLst>
              <a:ext uri="{FF2B5EF4-FFF2-40B4-BE49-F238E27FC236}">
                <a16:creationId xmlns:a16="http://schemas.microsoft.com/office/drawing/2014/main" id="{AB6BC876-1339-486A-9E48-98F285D78E88}"/>
              </a:ext>
            </a:extLst>
          </p:cNvPr>
          <p:cNvSpPr/>
          <p:nvPr/>
        </p:nvSpPr>
        <p:spPr>
          <a:xfrm>
            <a:off x="4038600" y="3106694"/>
            <a:ext cx="4320413"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hlinkClick r:id="rId5"/>
              </a:rPr>
              <a:t>http://carla.umn.edu/immersion/parentinfo/index.html</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164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44292-949D-44DB-A081-D0EDAA820B83}"/>
              </a:ext>
            </a:extLst>
          </p:cNvPr>
          <p:cNvPicPr>
            <a:picLocks noChangeAspect="1"/>
          </p:cNvPicPr>
          <p:nvPr/>
        </p:nvPicPr>
        <p:blipFill>
          <a:blip r:embed="rId3"/>
          <a:stretch>
            <a:fillRect/>
          </a:stretch>
        </p:blipFill>
        <p:spPr>
          <a:xfrm>
            <a:off x="1143000" y="571500"/>
            <a:ext cx="6260307" cy="4552950"/>
          </a:xfrm>
          <a:prstGeom prst="rect">
            <a:avLst/>
          </a:prstGeom>
        </p:spPr>
      </p:pic>
      <p:sp>
        <p:nvSpPr>
          <p:cNvPr id="2" name="Slide Number Placeholder 1">
            <a:extLst>
              <a:ext uri="{FF2B5EF4-FFF2-40B4-BE49-F238E27FC236}">
                <a16:creationId xmlns:a16="http://schemas.microsoft.com/office/drawing/2014/main" id="{CED5BD4F-9AF2-4077-A971-7DF8116B8556}"/>
              </a:ext>
            </a:extLst>
          </p:cNvPr>
          <p:cNvSpPr>
            <a:spLocks noGrp="1"/>
          </p:cNvSpPr>
          <p:nvPr>
            <p:ph type="sldNum" sz="quarter" idx="12"/>
          </p:nvPr>
        </p:nvSpPr>
        <p:spPr/>
        <p:txBody>
          <a:bodyPr/>
          <a:lstStyle/>
          <a:p>
            <a:pPr lvl="0">
              <a:spcBef>
                <a:spcPts val="0"/>
              </a:spcBef>
              <a:buNone/>
            </a:pPr>
            <a:fld id="{00000000-1234-1234-1234-123412341234}" type="slidenum">
              <a:rPr lang="en" smtClean="0"/>
              <a:t>27</a:t>
            </a:fld>
            <a:endParaRPr lang="en"/>
          </a:p>
        </p:txBody>
      </p:sp>
      <p:sp>
        <p:nvSpPr>
          <p:cNvPr id="4" name="Oval 3">
            <a:extLst>
              <a:ext uri="{FF2B5EF4-FFF2-40B4-BE49-F238E27FC236}">
                <a16:creationId xmlns:a16="http://schemas.microsoft.com/office/drawing/2014/main" id="{F21198F4-0CB2-46F2-8F27-F617F293D7D0}"/>
              </a:ext>
            </a:extLst>
          </p:cNvPr>
          <p:cNvSpPr/>
          <p:nvPr/>
        </p:nvSpPr>
        <p:spPr>
          <a:xfrm>
            <a:off x="6324600" y="1885950"/>
            <a:ext cx="857535"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987EFB-729D-409B-8AC0-A7B277847FFC}"/>
              </a:ext>
            </a:extLst>
          </p:cNvPr>
          <p:cNvSpPr/>
          <p:nvPr/>
        </p:nvSpPr>
        <p:spPr>
          <a:xfrm>
            <a:off x="2133600" y="57150"/>
            <a:ext cx="4717958" cy="307777"/>
          </a:xfrm>
          <a:prstGeom prst="rect">
            <a:avLst/>
          </a:prstGeom>
        </p:spPr>
        <p:txBody>
          <a:bodyPr wrap="none">
            <a:spAutoFit/>
          </a:bodyPr>
          <a:lstStyle/>
          <a:p>
            <a:r>
              <a:rPr lang="en-US" b="1" dirty="0"/>
              <a:t>http://carla.umn.edu/immersion/parentinfo/index.html</a:t>
            </a:r>
          </a:p>
        </p:txBody>
      </p:sp>
    </p:spTree>
    <p:extLst>
      <p:ext uri="{BB962C8B-B14F-4D97-AF65-F5344CB8AC3E}">
        <p14:creationId xmlns:p14="http://schemas.microsoft.com/office/powerpoint/2010/main" val="2741642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5BD4F-9AF2-4077-A971-7DF8116B8556}"/>
              </a:ext>
            </a:extLst>
          </p:cNvPr>
          <p:cNvSpPr>
            <a:spLocks noGrp="1"/>
          </p:cNvSpPr>
          <p:nvPr>
            <p:ph type="sldNum" sz="quarter" idx="12"/>
          </p:nvPr>
        </p:nvSpPr>
        <p:spPr/>
        <p:txBody>
          <a:bodyPr/>
          <a:lstStyle/>
          <a:p>
            <a:pPr lvl="0">
              <a:spcBef>
                <a:spcPts val="0"/>
              </a:spcBef>
              <a:buNone/>
            </a:pPr>
            <a:fld id="{00000000-1234-1234-1234-123412341234}" type="slidenum">
              <a:rPr lang="en" smtClean="0"/>
              <a:t>28</a:t>
            </a:fld>
            <a:endParaRPr lang="en"/>
          </a:p>
        </p:txBody>
      </p:sp>
      <p:pic>
        <p:nvPicPr>
          <p:cNvPr id="7" name="Picture 6">
            <a:extLst>
              <a:ext uri="{FF2B5EF4-FFF2-40B4-BE49-F238E27FC236}">
                <a16:creationId xmlns:a16="http://schemas.microsoft.com/office/drawing/2014/main" id="{F9D1B3F2-3ED7-42A3-B300-25E19EFAE802}"/>
              </a:ext>
            </a:extLst>
          </p:cNvPr>
          <p:cNvPicPr>
            <a:picLocks noChangeAspect="1"/>
          </p:cNvPicPr>
          <p:nvPr/>
        </p:nvPicPr>
        <p:blipFill rotWithShape="1">
          <a:blip r:embed="rId3"/>
          <a:srcRect t="11273"/>
          <a:stretch/>
        </p:blipFill>
        <p:spPr>
          <a:xfrm>
            <a:off x="1074888" y="646927"/>
            <a:ext cx="6380520" cy="4372865"/>
          </a:xfrm>
          <a:prstGeom prst="rect">
            <a:avLst/>
          </a:prstGeom>
        </p:spPr>
      </p:pic>
      <p:sp>
        <p:nvSpPr>
          <p:cNvPr id="4" name="Oval 3">
            <a:extLst>
              <a:ext uri="{FF2B5EF4-FFF2-40B4-BE49-F238E27FC236}">
                <a16:creationId xmlns:a16="http://schemas.microsoft.com/office/drawing/2014/main" id="{F21198F4-0CB2-46F2-8F27-F617F293D7D0}"/>
              </a:ext>
            </a:extLst>
          </p:cNvPr>
          <p:cNvSpPr/>
          <p:nvPr/>
        </p:nvSpPr>
        <p:spPr>
          <a:xfrm>
            <a:off x="5105400" y="4509407"/>
            <a:ext cx="1447800" cy="3853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669F6C-977F-4088-8486-04F1914812C9}"/>
              </a:ext>
            </a:extLst>
          </p:cNvPr>
          <p:cNvSpPr/>
          <p:nvPr/>
        </p:nvSpPr>
        <p:spPr>
          <a:xfrm>
            <a:off x="3657600" y="1870716"/>
            <a:ext cx="2495299" cy="738664"/>
          </a:xfrm>
          <a:prstGeom prst="rect">
            <a:avLst/>
          </a:prstGeom>
          <a:solidFill>
            <a:schemeClr val="bg1"/>
          </a:solidFill>
        </p:spPr>
        <p:txBody>
          <a:bodyPr wrap="square">
            <a:spAutoFit/>
          </a:bodyPr>
          <a:lstStyle/>
          <a:p>
            <a:pPr algn="ctr"/>
            <a:r>
              <a:rPr lang="es-ES" dirty="0">
                <a:solidFill>
                  <a:srgbClr val="7A001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Talleres de Lenguaje Dual </a:t>
            </a:r>
            <a:br>
              <a:rPr lang="es-ES" dirty="0">
                <a:solidFill>
                  <a:srgbClr val="7A001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s-ES" dirty="0">
                <a:solidFill>
                  <a:srgbClr val="7A001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 Inmersión</a:t>
            </a:r>
          </a:p>
          <a:p>
            <a:pPr algn="ctr"/>
            <a:r>
              <a:rPr lang="es-ES" dirty="0">
                <a:solidFill>
                  <a:srgbClr val="7A001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Educación Familiar</a:t>
            </a:r>
          </a:p>
        </p:txBody>
      </p:sp>
      <p:pic>
        <p:nvPicPr>
          <p:cNvPr id="6" name="Picture 5">
            <a:extLst>
              <a:ext uri="{FF2B5EF4-FFF2-40B4-BE49-F238E27FC236}">
                <a16:creationId xmlns:a16="http://schemas.microsoft.com/office/drawing/2014/main" id="{704E8A09-1EC1-49A2-BBEC-5F4E181A4160}"/>
              </a:ext>
            </a:extLst>
          </p:cNvPr>
          <p:cNvPicPr>
            <a:picLocks noChangeAspect="1"/>
          </p:cNvPicPr>
          <p:nvPr/>
        </p:nvPicPr>
        <p:blipFill>
          <a:blip r:embed="rId4"/>
          <a:stretch>
            <a:fillRect/>
          </a:stretch>
        </p:blipFill>
        <p:spPr>
          <a:xfrm>
            <a:off x="2743200" y="1925461"/>
            <a:ext cx="864428" cy="723707"/>
          </a:xfrm>
          <a:prstGeom prst="rect">
            <a:avLst/>
          </a:prstGeom>
        </p:spPr>
      </p:pic>
      <p:sp>
        <p:nvSpPr>
          <p:cNvPr id="9" name="Rectangle 8">
            <a:extLst>
              <a:ext uri="{FF2B5EF4-FFF2-40B4-BE49-F238E27FC236}">
                <a16:creationId xmlns:a16="http://schemas.microsoft.com/office/drawing/2014/main" id="{B1F40112-18C1-477C-AE87-1E798905DB7B}"/>
              </a:ext>
            </a:extLst>
          </p:cNvPr>
          <p:cNvSpPr/>
          <p:nvPr/>
        </p:nvSpPr>
        <p:spPr>
          <a:xfrm>
            <a:off x="1828800" y="123708"/>
            <a:ext cx="5105400" cy="307777"/>
          </a:xfrm>
          <a:prstGeom prst="rect">
            <a:avLst/>
          </a:prstGeom>
        </p:spPr>
        <p:txBody>
          <a:bodyPr wrap="square">
            <a:spAutoFit/>
          </a:bodyPr>
          <a:lstStyle/>
          <a:p>
            <a:r>
              <a:rPr lang="en-US" b="1" dirty="0"/>
              <a:t>http://carla.umn.edu/immersion/parentinfo/index_esp.html</a:t>
            </a:r>
          </a:p>
        </p:txBody>
      </p:sp>
    </p:spTree>
    <p:extLst>
      <p:ext uri="{BB962C8B-B14F-4D97-AF65-F5344CB8AC3E}">
        <p14:creationId xmlns:p14="http://schemas.microsoft.com/office/powerpoint/2010/main" val="3627687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B006A-9196-4C2E-96F6-0F40846B5D80}"/>
              </a:ext>
            </a:extLst>
          </p:cNvPr>
          <p:cNvSpPr>
            <a:spLocks noGrp="1"/>
          </p:cNvSpPr>
          <p:nvPr>
            <p:ph type="sldNum" sz="quarter" idx="12"/>
          </p:nvPr>
        </p:nvSpPr>
        <p:spPr/>
        <p:txBody>
          <a:bodyPr/>
          <a:lstStyle/>
          <a:p>
            <a:pPr lvl="0">
              <a:spcBef>
                <a:spcPts val="0"/>
              </a:spcBef>
              <a:buNone/>
            </a:pPr>
            <a:fld id="{00000000-1234-1234-1234-123412341234}" type="slidenum">
              <a:rPr lang="en" smtClean="0"/>
              <a:t>29</a:t>
            </a:fld>
            <a:endParaRPr lang="en"/>
          </a:p>
        </p:txBody>
      </p:sp>
      <p:pic>
        <p:nvPicPr>
          <p:cNvPr id="3" name="Picture 2">
            <a:extLst>
              <a:ext uri="{FF2B5EF4-FFF2-40B4-BE49-F238E27FC236}">
                <a16:creationId xmlns:a16="http://schemas.microsoft.com/office/drawing/2014/main" id="{D2B9D0C2-E900-4B7A-8089-040B419143B3}"/>
              </a:ext>
            </a:extLst>
          </p:cNvPr>
          <p:cNvPicPr>
            <a:picLocks noChangeAspect="1"/>
          </p:cNvPicPr>
          <p:nvPr/>
        </p:nvPicPr>
        <p:blipFill>
          <a:blip r:embed="rId3"/>
          <a:stretch>
            <a:fillRect/>
          </a:stretch>
        </p:blipFill>
        <p:spPr>
          <a:xfrm>
            <a:off x="1143000" y="469488"/>
            <a:ext cx="6400800" cy="4674012"/>
          </a:xfrm>
          <a:prstGeom prst="rect">
            <a:avLst/>
          </a:prstGeom>
        </p:spPr>
      </p:pic>
      <p:sp>
        <p:nvSpPr>
          <p:cNvPr id="4" name="Rectangle 3">
            <a:extLst>
              <a:ext uri="{FF2B5EF4-FFF2-40B4-BE49-F238E27FC236}">
                <a16:creationId xmlns:a16="http://schemas.microsoft.com/office/drawing/2014/main" id="{92381154-ECC8-46EE-B6D4-E6F6DE5F20CD}"/>
              </a:ext>
            </a:extLst>
          </p:cNvPr>
          <p:cNvSpPr/>
          <p:nvPr/>
        </p:nvSpPr>
        <p:spPr>
          <a:xfrm>
            <a:off x="2057400" y="57150"/>
            <a:ext cx="5105400" cy="307777"/>
          </a:xfrm>
          <a:prstGeom prst="rect">
            <a:avLst/>
          </a:prstGeom>
        </p:spPr>
        <p:txBody>
          <a:bodyPr wrap="square">
            <a:spAutoFit/>
          </a:bodyPr>
          <a:lstStyle/>
          <a:p>
            <a:r>
              <a:rPr lang="en-US" b="1" dirty="0"/>
              <a:t>https://carla.umn.edu/immersion/parentinfo/espanol.html</a:t>
            </a:r>
          </a:p>
        </p:txBody>
      </p:sp>
    </p:spTree>
    <p:extLst>
      <p:ext uri="{BB962C8B-B14F-4D97-AF65-F5344CB8AC3E}">
        <p14:creationId xmlns:p14="http://schemas.microsoft.com/office/powerpoint/2010/main" val="252769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141538" y="1647825"/>
            <a:ext cx="700246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Su </a:t>
            </a:r>
            <a:r>
              <a:rPr lang="en-US" sz="2800" dirty="0" err="1">
                <a:solidFill>
                  <a:srgbClr val="002060"/>
                </a:solidFill>
                <a:latin typeface="Calibri" panose="020F0502020204030204" pitchFamily="34" charset="0"/>
                <a:cs typeface="Calibri" panose="020F0502020204030204" pitchFamily="34" charset="0"/>
              </a:rPr>
              <a:t>nombre</a:t>
            </a:r>
            <a:endParaRPr lang="en-US" sz="2800" dirty="0">
              <a:solidFill>
                <a:srgbClr val="002060"/>
              </a:solidFill>
              <a:latin typeface="Calibri" panose="020F0502020204030204" pitchFamily="34" charset="0"/>
              <a:cs typeface="Calibri" panose="020F0502020204030204" pitchFamily="34" charset="0"/>
            </a:endParaRPr>
          </a:p>
          <a:p>
            <a:pPr>
              <a:spcBef>
                <a:spcPts val="600"/>
              </a:spcBef>
              <a:buFont typeface="Courier New" panose="02070309020205020404" pitchFamily="49" charset="0"/>
              <a:buChar char="o"/>
            </a:pPr>
            <a:r>
              <a:rPr lang="en-US" sz="2800" dirty="0" err="1">
                <a:solidFill>
                  <a:srgbClr val="002060"/>
                </a:solidFill>
                <a:latin typeface="Calibri" panose="020F0502020204030204" pitchFamily="34" charset="0"/>
                <a:cs typeface="Calibri" panose="020F0502020204030204" pitchFamily="34" charset="0"/>
              </a:rPr>
              <a:t>Número</a:t>
            </a:r>
            <a:r>
              <a:rPr lang="en-US" sz="2800" dirty="0">
                <a:solidFill>
                  <a:srgbClr val="002060"/>
                </a:solidFill>
                <a:latin typeface="Calibri" panose="020F0502020204030204" pitchFamily="34" charset="0"/>
                <a:cs typeface="Calibri" panose="020F0502020204030204" pitchFamily="34" charset="0"/>
              </a:rPr>
              <a:t> de </a:t>
            </a:r>
            <a:r>
              <a:rPr lang="en-US" sz="2800" dirty="0" err="1">
                <a:solidFill>
                  <a:srgbClr val="002060"/>
                </a:solidFill>
                <a:latin typeface="Calibri" panose="020F0502020204030204" pitchFamily="34" charset="0"/>
                <a:cs typeface="Calibri" panose="020F0502020204030204" pitchFamily="34" charset="0"/>
              </a:rPr>
              <a:t>hijos</a:t>
            </a:r>
            <a:r>
              <a:rPr lang="en-US" sz="2800" dirty="0">
                <a:solidFill>
                  <a:srgbClr val="002060"/>
                </a:solidFill>
                <a:latin typeface="Calibri" panose="020F0502020204030204" pitchFamily="34" charset="0"/>
                <a:cs typeface="Calibri" panose="020F0502020204030204" pitchFamily="34" charset="0"/>
              </a:rPr>
              <a:t> y </a:t>
            </a:r>
            <a:r>
              <a:rPr lang="en-US" sz="2800" dirty="0" err="1">
                <a:solidFill>
                  <a:srgbClr val="002060"/>
                </a:solidFill>
                <a:latin typeface="Calibri" panose="020F0502020204030204" pitchFamily="34" charset="0"/>
                <a:cs typeface="Calibri" panose="020F0502020204030204" pitchFamily="34" charset="0"/>
              </a:rPr>
              <a:t>sus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edades</a:t>
            </a:r>
            <a:endParaRPr lang="en-US" sz="2800" dirty="0">
              <a:solidFill>
                <a:srgbClr val="002060"/>
              </a:solidFill>
              <a:latin typeface="Calibri" panose="020F0502020204030204" pitchFamily="34" charset="0"/>
              <a:cs typeface="Calibri" panose="020F0502020204030204" pitchFamily="34" charset="0"/>
            </a:endParaRP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Escuela de </a:t>
            </a:r>
            <a:r>
              <a:rPr lang="en-US" sz="2800" dirty="0" err="1">
                <a:solidFill>
                  <a:srgbClr val="002060"/>
                </a:solidFill>
                <a:latin typeface="Calibri" panose="020F0502020204030204" pitchFamily="34" charset="0"/>
                <a:cs typeface="Calibri" panose="020F0502020204030204" pitchFamily="34" charset="0"/>
              </a:rPr>
              <a:t>su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hijo</a:t>
            </a:r>
            <a:r>
              <a:rPr lang="en-US" sz="2800" dirty="0">
                <a:solidFill>
                  <a:srgbClr val="002060"/>
                </a:solidFill>
                <a:latin typeface="Calibri" panose="020F0502020204030204" pitchFamily="34" charset="0"/>
                <a:cs typeface="Calibri" panose="020F0502020204030204" pitchFamily="34" charset="0"/>
              </a:rPr>
              <a:t>/a</a:t>
            </a:r>
          </a:p>
          <a:p>
            <a:pPr>
              <a:spcBef>
                <a:spcPts val="600"/>
              </a:spcBef>
              <a:buFont typeface="Courier New" panose="02070309020205020404" pitchFamily="49" charset="0"/>
              <a:buChar char="o"/>
            </a:pPr>
            <a:r>
              <a:rPr lang="en-US" sz="2800" dirty="0" err="1">
                <a:solidFill>
                  <a:srgbClr val="002060"/>
                </a:solidFill>
                <a:latin typeface="Calibri" panose="020F0502020204030204" pitchFamily="34" charset="0"/>
                <a:cs typeface="Calibri" panose="020F0502020204030204" pitchFamily="34" charset="0"/>
              </a:rPr>
              <a:t>Idioma</a:t>
            </a:r>
            <a:r>
              <a:rPr lang="en-US" sz="2800" dirty="0">
                <a:solidFill>
                  <a:srgbClr val="002060"/>
                </a:solidFill>
                <a:latin typeface="Calibri" panose="020F0502020204030204" pitchFamily="34" charset="0"/>
                <a:cs typeface="Calibri" panose="020F0502020204030204" pitchFamily="34" charset="0"/>
              </a:rPr>
              <a:t>(s) </a:t>
            </a:r>
            <a:r>
              <a:rPr lang="en-US" sz="2800" dirty="0" err="1">
                <a:solidFill>
                  <a:srgbClr val="002060"/>
                </a:solidFill>
                <a:latin typeface="Calibri" panose="020F0502020204030204" pitchFamily="34" charset="0"/>
                <a:cs typeface="Calibri" panose="020F0502020204030204" pitchFamily="34" charset="0"/>
              </a:rPr>
              <a:t>hablado</a:t>
            </a:r>
            <a:r>
              <a:rPr lang="en-US" sz="2800" dirty="0">
                <a:solidFill>
                  <a:srgbClr val="002060"/>
                </a:solidFill>
                <a:latin typeface="Calibri" panose="020F0502020204030204" pitchFamily="34" charset="0"/>
                <a:cs typeface="Calibri" panose="020F0502020204030204" pitchFamily="34" charset="0"/>
              </a:rPr>
              <a:t>(s) </a:t>
            </a:r>
            <a:r>
              <a:rPr lang="en-US" sz="2800" dirty="0" err="1">
                <a:solidFill>
                  <a:srgbClr val="002060"/>
                </a:solidFill>
                <a:latin typeface="Calibri" panose="020F0502020204030204" pitchFamily="34" charset="0"/>
                <a:cs typeface="Calibri" panose="020F0502020204030204" pitchFamily="34" charset="0"/>
              </a:rPr>
              <a:t>en</a:t>
            </a:r>
            <a:r>
              <a:rPr lang="en-US" sz="2800" dirty="0">
                <a:solidFill>
                  <a:srgbClr val="002060"/>
                </a:solidFill>
                <a:latin typeface="Calibri" panose="020F0502020204030204" pitchFamily="34" charset="0"/>
                <a:cs typeface="Calibri" panose="020F0502020204030204" pitchFamily="34" charset="0"/>
              </a:rPr>
              <a:t> casa</a:t>
            </a:r>
          </a:p>
        </p:txBody>
      </p:sp>
      <p:sp>
        <p:nvSpPr>
          <p:cNvPr id="5" name="TextBox 4"/>
          <p:cNvSpPr txBox="1"/>
          <p:nvPr/>
        </p:nvSpPr>
        <p:spPr>
          <a:xfrm>
            <a:off x="152400" y="438150"/>
            <a:ext cx="3038011"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Presentaciones</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a:t>
            </a:fld>
            <a:endParaRPr lang="en"/>
          </a:p>
        </p:txBody>
      </p:sp>
      <p:grpSp>
        <p:nvGrpSpPr>
          <p:cNvPr id="11" name="Group 10"/>
          <p:cNvGrpSpPr/>
          <p:nvPr/>
        </p:nvGrpSpPr>
        <p:grpSpPr>
          <a:xfrm>
            <a:off x="3276600" y="236332"/>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2555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533400" y="1416579"/>
            <a:ext cx="4294466" cy="3136371"/>
          </a:xfrm>
        </p:spPr>
        <p:txBody>
          <a:bodyPr>
            <a:normAutofit/>
          </a:bodyPr>
          <a:lstStyle/>
          <a:p>
            <a:pPr marL="0" indent="0">
              <a:buNone/>
            </a:pPr>
            <a:endParaRPr lang="es-ES_tradnl" dirty="0">
              <a:solidFill>
                <a:srgbClr val="002060"/>
              </a:solidFill>
            </a:endParaRPr>
          </a:p>
          <a:p>
            <a:pPr marL="0" indent="0">
              <a:buNone/>
            </a:pPr>
            <a:r>
              <a:rPr lang="es-ES_tradnl" dirty="0">
                <a:solidFill>
                  <a:srgbClr val="002060"/>
                </a:solidFill>
              </a:rPr>
              <a:t>Por favor, contesten el breve cuestionario que nos permitirá conocer lo que aprendieron  en este taller y cómo podemos mejorarlo</a:t>
            </a:r>
            <a:r>
              <a:rPr lang="en-US" dirty="0">
                <a:solidFill>
                  <a:srgbClr val="002060"/>
                </a:solidFill>
              </a:rPr>
              <a:t>.</a:t>
            </a:r>
          </a:p>
        </p:txBody>
      </p:sp>
      <p:sp>
        <p:nvSpPr>
          <p:cNvPr id="15" name="TextBox 14"/>
          <p:cNvSpPr txBox="1"/>
          <p:nvPr/>
        </p:nvSpPr>
        <p:spPr>
          <a:xfrm>
            <a:off x="2221191" y="4764057"/>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4904"/>
            <a:ext cx="609600" cy="390906"/>
          </a:xfrm>
        </p:spPr>
        <p:txBody>
          <a:bodyPr/>
          <a:lstStyle/>
          <a:p>
            <a:pPr marL="0" marR="0" lvl="0" indent="0" algn="r" rtl="0">
              <a:spcBef>
                <a:spcPts val="0"/>
              </a:spcBef>
              <a:spcAft>
                <a:spcPts val="0"/>
              </a:spcAft>
              <a:buSzPct val="25000"/>
              <a:buNone/>
            </a:pPr>
            <a:fld id="{00000000-1234-1234-1234-123412341234}" type="slidenum">
              <a:rPr lang="en" b="0" i="1" u="none" strike="noStrike" cap="none" smtClean="0">
                <a:solidFill>
                  <a:srgbClr val="FEFFFF"/>
                </a:solidFill>
                <a:latin typeface="Arial" panose="020B0604020202020204" pitchFamily="34" charset="0"/>
                <a:ea typeface="Tahoma"/>
                <a:cs typeface="Arial" panose="020B0604020202020204" pitchFamily="34" charset="0"/>
                <a:sym typeface="Tahoma"/>
              </a:rPr>
              <a:t>30</a:t>
            </a:fld>
            <a:endParaRPr lang="en" b="0" i="1" u="none" strike="noStrike" cap="none" dirty="0">
              <a:solidFill>
                <a:srgbClr val="FEFFFF"/>
              </a:solidFill>
              <a:latin typeface="Arial" panose="020B0604020202020204" pitchFamily="34" charset="0"/>
              <a:ea typeface="Tahoma"/>
              <a:cs typeface="Arial" panose="020B0604020202020204" pitchFamily="34" charset="0"/>
              <a:sym typeface="Tahoma"/>
            </a:endParaRPr>
          </a:p>
        </p:txBody>
      </p:sp>
      <p:sp>
        <p:nvSpPr>
          <p:cNvPr id="11" name="Rectangle 10">
            <a:extLst>
              <a:ext uri="{FF2B5EF4-FFF2-40B4-BE49-F238E27FC236}">
                <a16:creationId xmlns:a16="http://schemas.microsoft.com/office/drawing/2014/main" id="{EB08FA68-75D7-4D06-AE35-DD58AA5FC50F}"/>
              </a:ext>
            </a:extLst>
          </p:cNvPr>
          <p:cNvSpPr/>
          <p:nvPr/>
        </p:nvSpPr>
        <p:spPr>
          <a:xfrm>
            <a:off x="848745" y="326373"/>
            <a:ext cx="7315200" cy="954107"/>
          </a:xfrm>
          <a:prstGeom prst="rect">
            <a:avLst/>
          </a:prstGeom>
        </p:spPr>
        <p:txBody>
          <a:bodyPr wrap="square">
            <a:spAutoFit/>
          </a:bodyPr>
          <a:lstStyle/>
          <a:p>
            <a:pPr algn="ctr"/>
            <a:r>
              <a:rPr lang="es-MX"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¡Muchísimas gracias por su asistencia esta noche y por su participación activa!</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14B479FF-2D83-41C0-AA3C-177D60033700}"/>
              </a:ext>
            </a:extLst>
          </p:cNvPr>
          <p:cNvPicPr>
            <a:picLocks noChangeAspect="1"/>
          </p:cNvPicPr>
          <p:nvPr/>
        </p:nvPicPr>
        <p:blipFill>
          <a:blip r:embed="rId4"/>
          <a:stretch>
            <a:fillRect/>
          </a:stretch>
        </p:blipFill>
        <p:spPr>
          <a:xfrm>
            <a:off x="5615173" y="2042534"/>
            <a:ext cx="1886047" cy="1238314"/>
          </a:xfrm>
          <a:prstGeom prst="rect">
            <a:avLst/>
          </a:prstGeom>
        </p:spPr>
      </p:pic>
    </p:spTree>
    <p:extLst>
      <p:ext uri="{BB962C8B-B14F-4D97-AF65-F5344CB8AC3E}">
        <p14:creationId xmlns:p14="http://schemas.microsoft.com/office/powerpoint/2010/main" val="351401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8001000" y="4324350"/>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31</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pic>
        <p:nvPicPr>
          <p:cNvPr id="4" name="Picture 3" descr="Background pattern&#10;&#10;Description automatically generated">
            <a:extLst>
              <a:ext uri="{FF2B5EF4-FFF2-40B4-BE49-F238E27FC236}">
                <a16:creationId xmlns:a16="http://schemas.microsoft.com/office/drawing/2014/main" id="{4F3E1F07-22DF-4EC4-A7F1-36A16A2C57B3}"/>
              </a:ext>
            </a:extLst>
          </p:cNvPr>
          <p:cNvPicPr>
            <a:picLocks noChangeAspect="1"/>
          </p:cNvPicPr>
          <p:nvPr/>
        </p:nvPicPr>
        <p:blipFill>
          <a:blip r:embed="rId3"/>
          <a:stretch>
            <a:fillRect/>
          </a:stretch>
        </p:blipFill>
        <p:spPr>
          <a:xfrm>
            <a:off x="1524000" y="644214"/>
            <a:ext cx="5714999" cy="4237197"/>
          </a:xfrm>
          <a:prstGeom prst="rect">
            <a:avLst/>
          </a:prstGeom>
        </p:spPr>
      </p:pic>
      <p:sp>
        <p:nvSpPr>
          <p:cNvPr id="6" name="TextBox 5">
            <a:extLst>
              <a:ext uri="{FF2B5EF4-FFF2-40B4-BE49-F238E27FC236}">
                <a16:creationId xmlns:a16="http://schemas.microsoft.com/office/drawing/2014/main" id="{176AC094-C1C1-40F3-A4C7-A85ADB6A6B20}"/>
              </a:ext>
            </a:extLst>
          </p:cNvPr>
          <p:cNvSpPr txBox="1"/>
          <p:nvPr/>
        </p:nvSpPr>
        <p:spPr>
          <a:xfrm>
            <a:off x="6553200" y="4551553"/>
            <a:ext cx="551754" cy="215444"/>
          </a:xfrm>
          <a:prstGeom prst="rect">
            <a:avLst/>
          </a:prstGeom>
          <a:noFill/>
        </p:spPr>
        <p:txBody>
          <a:bodyPr wrap="none" rtlCol="0">
            <a:spAutoFit/>
          </a:bodyPr>
          <a:lstStyle/>
          <a:p>
            <a:r>
              <a:rPr lang="en-US" sz="800" dirty="0"/>
              <a:t>Pixabay</a:t>
            </a:r>
          </a:p>
        </p:txBody>
      </p:sp>
      <p:sp>
        <p:nvSpPr>
          <p:cNvPr id="7" name="TextBox 6">
            <a:extLst>
              <a:ext uri="{FF2B5EF4-FFF2-40B4-BE49-F238E27FC236}">
                <a16:creationId xmlns:a16="http://schemas.microsoft.com/office/drawing/2014/main" id="{B6EF901B-4873-420C-9033-FF078994C570}"/>
              </a:ext>
            </a:extLst>
          </p:cNvPr>
          <p:cNvSpPr txBox="1"/>
          <p:nvPr/>
        </p:nvSpPr>
        <p:spPr>
          <a:xfrm>
            <a:off x="2428624" y="0"/>
            <a:ext cx="4286751" cy="646331"/>
          </a:xfrm>
          <a:prstGeom prst="rect">
            <a:avLst/>
          </a:prstGeom>
          <a:noFill/>
        </p:spPr>
        <p:txBody>
          <a:bodyPr wrap="none" rtlCol="0">
            <a:spAutoFit/>
          </a:bodyPr>
          <a:lstStyle/>
          <a:p>
            <a:r>
              <a:rPr lang="en-US" sz="3600" dirty="0">
                <a:solidFill>
                  <a:srgbClr val="C00000"/>
                </a:solidFill>
                <a:latin typeface="Hurry Up" panose="02000400000000000000" pitchFamily="2" charset="0"/>
              </a:rPr>
              <a:t>¡Hora de </a:t>
            </a:r>
            <a:r>
              <a:rPr lang="en-US" sz="3600" dirty="0" err="1">
                <a:solidFill>
                  <a:srgbClr val="C00000"/>
                </a:solidFill>
                <a:latin typeface="Hurry Up" panose="02000400000000000000" pitchFamily="2" charset="0"/>
              </a:rPr>
              <a:t>celebrar</a:t>
            </a:r>
            <a:r>
              <a:rPr lang="en-US" sz="3600" dirty="0">
                <a:solidFill>
                  <a:srgbClr val="C00000"/>
                </a:solidFill>
                <a:latin typeface="Hurry Up" panose="02000400000000000000" pitchFamily="2" charset="0"/>
              </a:rPr>
              <a:t>!</a:t>
            </a:r>
          </a:p>
        </p:txBody>
      </p:sp>
    </p:spTree>
    <p:extLst>
      <p:ext uri="{BB962C8B-B14F-4D97-AF65-F5344CB8AC3E}">
        <p14:creationId xmlns:p14="http://schemas.microsoft.com/office/powerpoint/2010/main" val="109990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7" name="TextBox 6"/>
          <p:cNvSpPr txBox="1"/>
          <p:nvPr/>
        </p:nvSpPr>
        <p:spPr>
          <a:xfrm>
            <a:off x="446903" y="438151"/>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idx="12"/>
          </p:nvPr>
        </p:nvSpPr>
        <p:spPr>
          <a:xfrm>
            <a:off x="8153400" y="4324350"/>
            <a:ext cx="548700" cy="393600"/>
          </a:xfrm>
        </p:spPr>
        <p:txBody>
          <a:bodyPr/>
          <a:lstStyle/>
          <a:p>
            <a:pPr lvl="0">
              <a:spcBef>
                <a:spcPts val="0"/>
              </a:spcBef>
              <a:buNone/>
            </a:pPr>
            <a:fld id="{00000000-1234-1234-1234-123412341234}" type="slidenum">
              <a:rPr lang="en" smtClean="0"/>
              <a:t>32</a:t>
            </a:fld>
            <a:endParaRPr lang="en"/>
          </a:p>
        </p:txBody>
      </p:sp>
      <p:sp>
        <p:nvSpPr>
          <p:cNvPr id="8" name="Shape 264">
            <a:extLst>
              <a:ext uri="{FF2B5EF4-FFF2-40B4-BE49-F238E27FC236}">
                <a16:creationId xmlns:a16="http://schemas.microsoft.com/office/drawing/2014/main" id="{4AFDB1C3-D2A5-4BB6-861C-90E49F90DF75}"/>
              </a:ext>
            </a:extLst>
          </p:cNvPr>
          <p:cNvSpPr txBox="1">
            <a:spLocks noGrp="1"/>
          </p:cNvSpPr>
          <p:nvPr>
            <p:ph type="body" idx="1"/>
          </p:nvPr>
        </p:nvSpPr>
        <p:spPr>
          <a:xfrm>
            <a:off x="762000" y="979332"/>
            <a:ext cx="7391400" cy="3837877"/>
          </a:xfrm>
          <a:prstGeom prst="rect">
            <a:avLst/>
          </a:prstGeom>
        </p:spPr>
        <p:txBody>
          <a:bodyPr wrap="square" lIns="91425" tIns="91425" rIns="91425" bIns="91425" anchor="t" anchorCtr="0">
            <a:noAutofit/>
          </a:bodyPr>
          <a:lstStyle/>
          <a:p>
            <a:pPr marL="344488" indent="-344488">
              <a:buNone/>
            </a:pPr>
            <a:r>
              <a:rPr lang="en-US" sz="1200" dirty="0"/>
              <a:t>ACTFL – American Council on the Teaching of Foreign Languages. (2012). </a:t>
            </a:r>
            <a:r>
              <a:rPr lang="en-US" sz="1200" i="1" dirty="0"/>
              <a:t>ACTFL proficiency guidelines. </a:t>
            </a:r>
            <a:r>
              <a:rPr lang="en-US" sz="1200" dirty="0"/>
              <a:t>Alexandria, VA: ACTFL. Available at: </a:t>
            </a:r>
            <a:r>
              <a:rPr lang="en-US" sz="1200" dirty="0">
                <a:hlinkClick r:id="rId3"/>
              </a:rPr>
              <a:t>https://www.actfl.org/publications/guidelines-and-manuals/actfl-proficiency-guidelines-2012</a:t>
            </a:r>
            <a:r>
              <a:rPr lang="en-US" sz="1200" dirty="0"/>
              <a:t>.</a:t>
            </a:r>
          </a:p>
          <a:p>
            <a:pPr marL="344488" indent="-344488">
              <a:buNone/>
            </a:pPr>
            <a:r>
              <a:rPr lang="en-US" sz="1200" dirty="0"/>
              <a:t>ACTFL. (2015). </a:t>
            </a:r>
            <a:r>
              <a:rPr lang="en-US" sz="1200" i="1" dirty="0"/>
              <a:t>Oral proficiency levels in the workplace. </a:t>
            </a:r>
            <a:r>
              <a:rPr lang="en-US" sz="1200" dirty="0"/>
              <a:t>Retrieved from </a:t>
            </a:r>
            <a:r>
              <a:rPr lang="en-US" sz="1200" dirty="0">
                <a:hlinkClick r:id="rId4"/>
              </a:rPr>
              <a:t>https://www.actfl.org/sites/default/files/pdfs/TLE_pdf/OralProficiencyWorkplacePoster.pdf</a:t>
            </a:r>
            <a:r>
              <a:rPr lang="en-US" sz="1200" dirty="0"/>
              <a:t>. </a:t>
            </a:r>
          </a:p>
          <a:p>
            <a:pPr marL="344488" indent="-344488">
              <a:buNone/>
            </a:pPr>
            <a:r>
              <a:rPr lang="en-US" sz="1200" dirty="0">
                <a:latin typeface="Calibri" charset="0"/>
                <a:ea typeface="Calibri" charset="0"/>
                <a:cs typeface="Calibri" charset="0"/>
              </a:rPr>
              <a:t>Alpert, D. (2015). </a:t>
            </a:r>
            <a:r>
              <a:rPr lang="en-US" sz="1200" i="1" dirty="0">
                <a:latin typeface="Calibri" charset="0"/>
                <a:ea typeface="Calibri" charset="0"/>
                <a:cs typeface="Calibri" charset="0"/>
              </a:rPr>
              <a:t>Education in multiple languages gives kids a big boost, which means high demand for DC’s programs. </a:t>
            </a:r>
            <a:r>
              <a:rPr lang="en-US" sz="1200" dirty="0">
                <a:latin typeface="Calibri" charset="0"/>
                <a:ea typeface="Calibri" charset="0"/>
                <a:cs typeface="Calibri" charset="0"/>
              </a:rPr>
              <a:t>Greater, Greater Washington. Retrieved from </a:t>
            </a:r>
            <a:r>
              <a:rPr lang="en-US" sz="1200" dirty="0">
                <a:hlinkClick r:id="rId5"/>
              </a:rPr>
              <a:t>https://ggwash.org/view/38406/education-in-multiple-languages-gives-kids-a-big-boost-which-means-high-demand-for-dcs-programs</a:t>
            </a:r>
            <a:r>
              <a:rPr lang="en-US" sz="1200" dirty="0"/>
              <a:t>. </a:t>
            </a:r>
          </a:p>
          <a:p>
            <a:pPr marL="344488" indent="-344488">
              <a:buNone/>
            </a:pPr>
            <a:r>
              <a:rPr lang="en-US" sz="1200" dirty="0" err="1"/>
              <a:t>Agirdag</a:t>
            </a:r>
            <a:r>
              <a:rPr lang="en-US" sz="1200" dirty="0"/>
              <a:t>, O. (2014). The long-term effects of bilingualism on children of immigration: Student bilingualism and future earnings. </a:t>
            </a:r>
            <a:r>
              <a:rPr lang="en-US" sz="1200" i="1" dirty="0"/>
              <a:t>International Journal of Bilingual Education and Bilingualism</a:t>
            </a:r>
            <a:r>
              <a:rPr lang="en-US" sz="1200" dirty="0"/>
              <a:t>, </a:t>
            </a:r>
            <a:r>
              <a:rPr lang="en-US" sz="1200" i="1" dirty="0"/>
              <a:t>17</a:t>
            </a:r>
            <a:r>
              <a:rPr lang="en-US" sz="1200" dirty="0"/>
              <a:t>(4), 449–464.</a:t>
            </a:r>
          </a:p>
          <a:p>
            <a:pPr marL="344488" indent="-344488">
              <a:buNone/>
            </a:pPr>
            <a:r>
              <a:rPr lang="en-US" sz="1200" dirty="0">
                <a:latin typeface="Calibri" charset="0"/>
                <a:ea typeface="Calibri" charset="0"/>
                <a:cs typeface="Calibri" charset="0"/>
              </a:rPr>
              <a:t>Del Norte County. (2017). </a:t>
            </a:r>
            <a:r>
              <a:rPr lang="en-US" sz="1200" i="1" dirty="0"/>
              <a:t>Seal of Biliteracy</a:t>
            </a:r>
            <a:r>
              <a:rPr lang="en-US" sz="1200" dirty="0"/>
              <a:t>. Seal of Biliteracy recipients of Del Norte County share their thoughts on the importance of knowing more than one language.  Retrieved from </a:t>
            </a:r>
            <a:r>
              <a:rPr lang="en-US" sz="1200" dirty="0">
                <a:hlinkClick r:id="rId6"/>
              </a:rPr>
              <a:t>https://www.youtube.com/watch?v=8uBStCM9Fw8</a:t>
            </a:r>
            <a:r>
              <a:rPr lang="en-US" sz="1200" dirty="0"/>
              <a:t>.</a:t>
            </a:r>
            <a:endParaRPr lang="en-US" sz="1200" dirty="0">
              <a:latin typeface="Calibri" charset="0"/>
              <a:ea typeface="Calibri" charset="0"/>
              <a:cs typeface="Calibri" charset="0"/>
            </a:endParaRPr>
          </a:p>
          <a:p>
            <a:pPr marL="344488" lvl="0" indent="-344488">
              <a:buNone/>
            </a:pPr>
            <a:r>
              <a:rPr lang="en-US" sz="1200" dirty="0">
                <a:latin typeface="Calibri" charset="0"/>
                <a:ea typeface="Calibri" charset="0"/>
                <a:cs typeface="Calibri" charset="0"/>
              </a:rPr>
              <a:t>District 201. (2019). </a:t>
            </a:r>
            <a:r>
              <a:rPr lang="en-US" sz="1200" i="1" dirty="0">
                <a:latin typeface="Calibri" charset="0"/>
                <a:ea typeface="Calibri" charset="0"/>
                <a:cs typeface="Calibri" charset="0"/>
              </a:rPr>
              <a:t>The Seal of Biliteracy at J. Sterling Morton High School. </a:t>
            </a:r>
            <a:r>
              <a:rPr lang="en-US" sz="1200" dirty="0">
                <a:latin typeface="Calibri" charset="0"/>
                <a:ea typeface="Calibri" charset="0"/>
                <a:cs typeface="Calibri" charset="0"/>
              </a:rPr>
              <a:t>Videos of students’ reflections on the Seal of Biliteracy. Retrieved from </a:t>
            </a:r>
            <a:r>
              <a:rPr lang="en-US" sz="1200" dirty="0">
                <a:latin typeface="Calibri" charset="0"/>
                <a:ea typeface="Calibri" charset="0"/>
                <a:cs typeface="Calibri" charset="0"/>
                <a:hlinkClick r:id="rId7"/>
              </a:rPr>
              <a:t>https://il01904869.schoolwires.net/Page/681</a:t>
            </a:r>
            <a:r>
              <a:rPr lang="en-US" sz="1200" dirty="0">
                <a:latin typeface="Calibri" charset="0"/>
                <a:ea typeface="Calibri" charset="0"/>
                <a:cs typeface="Calibri" charset="0"/>
              </a:rPr>
              <a:t>. </a:t>
            </a:r>
          </a:p>
          <a:p>
            <a:pPr>
              <a:buNone/>
            </a:pPr>
            <a:r>
              <a:rPr lang="en-US" sz="1200" dirty="0" err="1">
                <a:latin typeface="Calibri" charset="0"/>
                <a:ea typeface="Calibri" charset="0"/>
                <a:cs typeface="Calibri" charset="0"/>
              </a:rPr>
              <a:t>Educaweb</a:t>
            </a:r>
            <a:r>
              <a:rPr lang="en-US" sz="1200" dirty="0">
                <a:latin typeface="Calibri" charset="0"/>
                <a:ea typeface="Calibri" charset="0"/>
                <a:cs typeface="Calibri" charset="0"/>
              </a:rPr>
              <a:t>. (2018). </a:t>
            </a:r>
            <a:r>
              <a:rPr lang="en-US" sz="1200" i="1" dirty="0">
                <a:latin typeface="Calibri" charset="0"/>
                <a:ea typeface="Calibri" charset="0"/>
                <a:cs typeface="Calibri" charset="0"/>
              </a:rPr>
              <a:t>Los 10 </a:t>
            </a:r>
            <a:r>
              <a:rPr lang="en-US" sz="1200" i="1" dirty="0" err="1">
                <a:latin typeface="Calibri" charset="0"/>
                <a:ea typeface="Calibri" charset="0"/>
                <a:cs typeface="Calibri" charset="0"/>
              </a:rPr>
              <a:t>trabajos</a:t>
            </a:r>
            <a:r>
              <a:rPr lang="en-US" sz="1200" i="1" dirty="0">
                <a:latin typeface="Calibri" charset="0"/>
                <a:ea typeface="Calibri" charset="0"/>
                <a:cs typeface="Calibri" charset="0"/>
              </a:rPr>
              <a:t> del future, </a:t>
            </a:r>
            <a:r>
              <a:rPr lang="en-US" sz="1200" i="1" dirty="0" err="1">
                <a:latin typeface="Calibri" charset="0"/>
                <a:ea typeface="Calibri" charset="0"/>
                <a:cs typeface="Calibri" charset="0"/>
              </a:rPr>
              <a:t>muy</a:t>
            </a:r>
            <a:r>
              <a:rPr lang="en-US" sz="1200" i="1" dirty="0">
                <a:latin typeface="Calibri" charset="0"/>
                <a:ea typeface="Calibri" charset="0"/>
                <a:cs typeface="Calibri" charset="0"/>
              </a:rPr>
              <a:t> </a:t>
            </a:r>
            <a:r>
              <a:rPr lang="en-US" sz="1200" i="1" dirty="0" err="1">
                <a:latin typeface="Calibri" charset="0"/>
                <a:ea typeface="Calibri" charset="0"/>
                <a:cs typeface="Calibri" charset="0"/>
              </a:rPr>
              <a:t>ligados</a:t>
            </a:r>
            <a:r>
              <a:rPr lang="en-US" sz="1200" i="1" dirty="0">
                <a:latin typeface="Calibri" charset="0"/>
                <a:ea typeface="Calibri" charset="0"/>
                <a:cs typeface="Calibri" charset="0"/>
              </a:rPr>
              <a:t> a las </a:t>
            </a:r>
            <a:r>
              <a:rPr lang="en-US" sz="1200" i="1" dirty="0" err="1">
                <a:latin typeface="Calibri" charset="0"/>
                <a:ea typeface="Calibri" charset="0"/>
                <a:cs typeface="Calibri" charset="0"/>
              </a:rPr>
              <a:t>technologías</a:t>
            </a:r>
            <a:r>
              <a:rPr lang="en-US" sz="1200" i="1" dirty="0">
                <a:latin typeface="Calibri" charset="0"/>
                <a:ea typeface="Calibri" charset="0"/>
                <a:cs typeface="Calibri" charset="0"/>
              </a:rPr>
              <a:t> y la </a:t>
            </a:r>
            <a:r>
              <a:rPr lang="en-US" sz="1200" i="1" dirty="0" err="1">
                <a:latin typeface="Calibri" charset="0"/>
                <a:ea typeface="Calibri" charset="0"/>
                <a:cs typeface="Calibri" charset="0"/>
              </a:rPr>
              <a:t>salud</a:t>
            </a:r>
            <a:r>
              <a:rPr lang="en-US" sz="1200" i="1" dirty="0">
                <a:latin typeface="Calibri" charset="0"/>
                <a:ea typeface="Calibri" charset="0"/>
                <a:cs typeface="Calibri" charset="0"/>
              </a:rPr>
              <a:t>. </a:t>
            </a:r>
            <a:r>
              <a:rPr lang="en-US" sz="1200" dirty="0">
                <a:latin typeface="Calibri" charset="0"/>
                <a:ea typeface="Calibri" charset="0"/>
                <a:cs typeface="Calibri" charset="0"/>
              </a:rPr>
              <a:t>Retrieved from </a:t>
            </a:r>
            <a:r>
              <a:rPr lang="en-US" sz="1200" dirty="0">
                <a:cs typeface="Calibri" panose="020F0502020204030204" pitchFamily="34" charset="0"/>
                <a:hlinkClick r:id="rId8"/>
              </a:rPr>
              <a:t>https://www.educaweb.com/noticia/2018/09/18/10-trabajos-futuro-muy-ligados-tecnologias-18560/</a:t>
            </a:r>
            <a:r>
              <a:rPr lang="en-US" sz="1200" dirty="0">
                <a:cs typeface="Calibri" panose="020F0502020204030204" pitchFamily="34" charset="0"/>
              </a:rPr>
              <a:t>. </a:t>
            </a:r>
          </a:p>
          <a:p>
            <a:pPr>
              <a:buNone/>
            </a:pPr>
            <a:r>
              <a:rPr lang="en-US" sz="1200" dirty="0"/>
              <a:t>Lindholm-Leary, K. J., &amp; </a:t>
            </a:r>
            <a:r>
              <a:rPr lang="en-US" sz="1200" dirty="0" err="1"/>
              <a:t>Borsato</a:t>
            </a:r>
            <a:r>
              <a:rPr lang="en-US" sz="1200" dirty="0"/>
              <a:t>, G. (2001). </a:t>
            </a:r>
            <a:r>
              <a:rPr lang="en-US" sz="1200" i="1" dirty="0"/>
              <a:t>Impact of two-way bilingual elementary programs on students’ attitudes toward school and college.</a:t>
            </a:r>
            <a:r>
              <a:rPr lang="en-US" sz="1200" dirty="0"/>
              <a:t> University of California, Santa Cruz: Center for Research on Education, Diversity &amp; Excellence, Research Report 10. </a:t>
            </a:r>
            <a:endParaRPr lang="en-US" sz="1200" dirty="0">
              <a:latin typeface="Calibri" charset="0"/>
              <a:ea typeface="Calibri" charset="0"/>
              <a:cs typeface="Calibri" charset="0"/>
            </a:endParaRPr>
          </a:p>
          <a:p>
            <a:pPr marL="0" indent="0">
              <a:buNone/>
            </a:pPr>
            <a:endParaRPr lang="en-US" b="1"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 sz="2000" dirty="0">
              <a:solidFill>
                <a:srgbClr val="002060"/>
              </a:solidFill>
            </a:endParaRPr>
          </a:p>
        </p:txBody>
      </p:sp>
    </p:spTree>
    <p:extLst>
      <p:ext uri="{BB962C8B-B14F-4D97-AF65-F5344CB8AC3E}">
        <p14:creationId xmlns:p14="http://schemas.microsoft.com/office/powerpoint/2010/main" val="12884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7" name="TextBox 6"/>
          <p:cNvSpPr txBox="1"/>
          <p:nvPr/>
        </p:nvSpPr>
        <p:spPr>
          <a:xfrm>
            <a:off x="446903" y="438151"/>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idx="12"/>
          </p:nvPr>
        </p:nvSpPr>
        <p:spPr>
          <a:xfrm>
            <a:off x="8153400" y="4324350"/>
            <a:ext cx="548700" cy="393600"/>
          </a:xfrm>
        </p:spPr>
        <p:txBody>
          <a:bodyPr/>
          <a:lstStyle/>
          <a:p>
            <a:pPr lvl="0">
              <a:spcBef>
                <a:spcPts val="0"/>
              </a:spcBef>
              <a:buNone/>
            </a:pPr>
            <a:fld id="{00000000-1234-1234-1234-123412341234}" type="slidenum">
              <a:rPr lang="en" smtClean="0"/>
              <a:t>33</a:t>
            </a:fld>
            <a:endParaRPr lang="en"/>
          </a:p>
        </p:txBody>
      </p:sp>
      <p:sp>
        <p:nvSpPr>
          <p:cNvPr id="8" name="Shape 264">
            <a:extLst>
              <a:ext uri="{FF2B5EF4-FFF2-40B4-BE49-F238E27FC236}">
                <a16:creationId xmlns:a16="http://schemas.microsoft.com/office/drawing/2014/main" id="{4AFDB1C3-D2A5-4BB6-861C-90E49F90DF75}"/>
              </a:ext>
            </a:extLst>
          </p:cNvPr>
          <p:cNvSpPr txBox="1">
            <a:spLocks noGrp="1"/>
          </p:cNvSpPr>
          <p:nvPr>
            <p:ph type="body" idx="1"/>
          </p:nvPr>
        </p:nvSpPr>
        <p:spPr>
          <a:xfrm>
            <a:off x="762000" y="979332"/>
            <a:ext cx="7391400" cy="3837877"/>
          </a:xfrm>
          <a:prstGeom prst="rect">
            <a:avLst/>
          </a:prstGeom>
        </p:spPr>
        <p:txBody>
          <a:bodyPr wrap="square" lIns="91425" tIns="91425" rIns="91425" bIns="91425" anchor="t" anchorCtr="0">
            <a:noAutofit/>
          </a:bodyPr>
          <a:lstStyle/>
          <a:p>
            <a:pPr marL="344488" indent="-344488">
              <a:buNone/>
            </a:pPr>
            <a:r>
              <a:rPr lang="en-US" sz="1200" dirty="0">
                <a:latin typeface="Calibri" charset="0"/>
                <a:ea typeface="Calibri" charset="0"/>
                <a:cs typeface="Calibri" charset="0"/>
              </a:rPr>
              <a:t>Minneapolis Public Schools. (n.d.). Bilingual seals and world language proficiency certificates. Retrieved from </a:t>
            </a:r>
            <a:r>
              <a:rPr lang="en-US" sz="1200" dirty="0">
                <a:latin typeface="Calibri" charset="0"/>
                <a:ea typeface="Calibri" charset="0"/>
                <a:cs typeface="Calibri" charset="0"/>
                <a:hlinkClick r:id="rId3"/>
              </a:rPr>
              <a:t>http://worldlanguages.mpls.k12.mn.us/bilingual_seal_testing</a:t>
            </a:r>
            <a:r>
              <a:rPr lang="en-US" sz="1200" dirty="0">
                <a:latin typeface="Calibri" charset="0"/>
                <a:ea typeface="Calibri" charset="0"/>
                <a:cs typeface="Calibri" charset="0"/>
              </a:rPr>
              <a:t>.</a:t>
            </a:r>
          </a:p>
          <a:p>
            <a:pPr marL="344488" indent="-344488">
              <a:buNone/>
            </a:pPr>
            <a:r>
              <a:rPr lang="en-US" sz="1200" dirty="0"/>
              <a:t>Minnesota Department of Education. (2020). </a:t>
            </a:r>
            <a:r>
              <a:rPr lang="en-US" sz="1200" i="1" dirty="0"/>
              <a:t>Minnesota Bilingual Seals Program.</a:t>
            </a:r>
            <a:r>
              <a:rPr lang="en-US" sz="1200" dirty="0"/>
              <a:t> Retrieved from </a:t>
            </a:r>
            <a:r>
              <a:rPr lang="en-US" sz="1200" dirty="0">
                <a:hlinkClick r:id="rId4"/>
              </a:rPr>
              <a:t>https://education.mn.gov/MDE/dse/stds/world/seals/index.htm</a:t>
            </a:r>
            <a:r>
              <a:rPr lang="en-US" sz="1200" dirty="0"/>
              <a:t>.</a:t>
            </a:r>
            <a:endParaRPr lang="en-US" sz="1200" dirty="0">
              <a:latin typeface="Calibri" charset="0"/>
              <a:ea typeface="Calibri" charset="0"/>
              <a:cs typeface="Calibri" charset="0"/>
            </a:endParaRPr>
          </a:p>
          <a:p>
            <a:pPr marL="344488" indent="-344488">
              <a:buNone/>
            </a:pPr>
            <a:r>
              <a:rPr lang="en-US" sz="1200" dirty="0" err="1">
                <a:latin typeface="Calibri" charset="0"/>
                <a:ea typeface="Calibri" charset="0"/>
                <a:cs typeface="Calibri" charset="0"/>
              </a:rPr>
              <a:t>Navarez</a:t>
            </a:r>
            <a:r>
              <a:rPr lang="en-US" sz="1200" dirty="0">
                <a:latin typeface="Calibri" charset="0"/>
                <a:ea typeface="Calibri" charset="0"/>
                <a:cs typeface="Calibri" charset="0"/>
              </a:rPr>
              <a:t>, G. (2015). </a:t>
            </a:r>
            <a:r>
              <a:rPr lang="en-US" sz="1200" i="1" dirty="0">
                <a:latin typeface="Calibri" charset="0"/>
                <a:ea typeface="Calibri" charset="0"/>
                <a:cs typeface="Calibri" charset="0"/>
              </a:rPr>
              <a:t>Bilinguals have been college outcomes, labor advantages: New study. </a:t>
            </a:r>
            <a:r>
              <a:rPr lang="en-US" sz="1200" dirty="0">
                <a:latin typeface="Calibri" charset="0"/>
                <a:ea typeface="Calibri" charset="0"/>
                <a:cs typeface="Calibri" charset="0"/>
              </a:rPr>
              <a:t>NBC News. Retrieved from </a:t>
            </a:r>
            <a:r>
              <a:rPr lang="en-US" sz="1200" dirty="0">
                <a:latin typeface="Calibri" charset="0"/>
                <a:ea typeface="Calibri" charset="0"/>
                <a:cs typeface="Calibri" charset="0"/>
                <a:hlinkClick r:id="rId5"/>
              </a:rPr>
              <a:t>https://www.nbcnews.com/news/latino/bilinguals-have-better-college-outcomes-labor-advantages-n444046</a:t>
            </a:r>
            <a:r>
              <a:rPr lang="en-US" sz="1200" dirty="0">
                <a:latin typeface="Calibri" charset="0"/>
                <a:ea typeface="Calibri" charset="0"/>
                <a:cs typeface="Calibri" charset="0"/>
              </a:rPr>
              <a:t>. </a:t>
            </a:r>
          </a:p>
          <a:p>
            <a:pPr marL="344488" indent="-344488">
              <a:buNone/>
            </a:pPr>
            <a:r>
              <a:rPr lang="en-US" sz="1200" dirty="0">
                <a:latin typeface="Calibri" charset="0"/>
                <a:ea typeface="Calibri" charset="0"/>
                <a:cs typeface="Calibri" charset="0"/>
              </a:rPr>
              <a:t>Porras, D.A., </a:t>
            </a:r>
            <a:r>
              <a:rPr lang="en-US" sz="1200" dirty="0" err="1">
                <a:latin typeface="Calibri" charset="0"/>
                <a:ea typeface="Calibri" charset="0"/>
                <a:cs typeface="Calibri" charset="0"/>
              </a:rPr>
              <a:t>Ee</a:t>
            </a:r>
            <a:r>
              <a:rPr lang="en-US" sz="1200" dirty="0">
                <a:latin typeface="Calibri" charset="0"/>
                <a:ea typeface="Calibri" charset="0"/>
                <a:cs typeface="Calibri" charset="0"/>
              </a:rPr>
              <a:t>, J., &amp;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P.C. (2014). Employer preferences: Do bilingual applicants and employees experience an advantage?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a:t>
            </a:r>
            <a:r>
              <a:rPr lang="en-US" sz="1200" dirty="0">
                <a:latin typeface="Calibri" charset="0"/>
                <a:ea typeface="Calibri" charset="0"/>
                <a:cs typeface="Calibri" charset="0"/>
              </a:rPr>
              <a:t> (234–257). Bristol, UK: Multilingual Matters.</a:t>
            </a:r>
          </a:p>
          <a:p>
            <a:pPr marL="344488" indent="-344488">
              <a:buNone/>
            </a:pPr>
            <a:r>
              <a:rPr lang="en-US" sz="1200" dirty="0" err="1">
                <a:latin typeface="Calibri" charset="0"/>
                <a:ea typeface="Calibri" charset="0"/>
                <a:cs typeface="Calibri" charset="0"/>
              </a:rPr>
              <a:t>Rumbaut</a:t>
            </a:r>
            <a:r>
              <a:rPr lang="en-US" sz="1200" dirty="0">
                <a:latin typeface="Calibri" charset="0"/>
                <a:ea typeface="Calibri" charset="0"/>
                <a:cs typeface="Calibri" charset="0"/>
              </a:rPr>
              <a:t>, R.G. (2014). English plus: Exploring the socioeconomic benefits of bilingualism in Southern California.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(182–210). Bristol, UK: Multilingual Matters.</a:t>
            </a:r>
          </a:p>
          <a:p>
            <a:pPr marL="344488" indent="-344488">
              <a:buNone/>
            </a:pPr>
            <a:r>
              <a:rPr lang="en-US" sz="1200" dirty="0" err="1">
                <a:latin typeface="Calibri" charset="0"/>
                <a:ea typeface="Calibri" charset="0"/>
                <a:cs typeface="Calibri" charset="0"/>
              </a:rPr>
              <a:t>Santibañez</a:t>
            </a:r>
            <a:r>
              <a:rPr lang="en-US" sz="1200" dirty="0">
                <a:latin typeface="Calibri" charset="0"/>
                <a:ea typeface="Calibri" charset="0"/>
                <a:cs typeface="Calibri" charset="0"/>
              </a:rPr>
              <a:t>, L., &amp; </a:t>
            </a:r>
            <a:r>
              <a:rPr lang="en-US" sz="1200" dirty="0" err="1">
                <a:latin typeface="Calibri" charset="0"/>
                <a:ea typeface="Calibri" charset="0"/>
                <a:cs typeface="Calibri" charset="0"/>
              </a:rPr>
              <a:t>Zárate</a:t>
            </a:r>
            <a:r>
              <a:rPr lang="en-US" sz="1200" dirty="0">
                <a:latin typeface="Calibri" charset="0"/>
                <a:ea typeface="Calibri" charset="0"/>
                <a:cs typeface="Calibri" charset="0"/>
              </a:rPr>
              <a:t>, M.E. (2014). Bilinguals in the US and college enrollment.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(211–233). Bristol, UK: Multilingual Matters.</a:t>
            </a:r>
          </a:p>
          <a:p>
            <a:pPr marL="344488" lvl="0" indent="-344488">
              <a:buNone/>
            </a:pPr>
            <a:r>
              <a:rPr lang="en-US" sz="1200" dirty="0">
                <a:latin typeface="Calibri" charset="0"/>
                <a:ea typeface="Calibri" charset="0"/>
                <a:cs typeface="Calibri" charset="0"/>
              </a:rPr>
              <a:t>Seal of Biliteracy. (2019). </a:t>
            </a:r>
            <a:r>
              <a:rPr lang="en-US" sz="1200" i="1" dirty="0">
                <a:latin typeface="Calibri" charset="0"/>
                <a:ea typeface="Calibri" charset="0"/>
                <a:cs typeface="Calibri" charset="0"/>
              </a:rPr>
              <a:t>Seal of Biliteracy.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6"/>
              </a:rPr>
              <a:t>https://sealofbiliteracy.org/</a:t>
            </a:r>
            <a:r>
              <a:rPr lang="en-US" sz="1200" dirty="0">
                <a:latin typeface="Calibri" charset="0"/>
                <a:ea typeface="Calibri" charset="0"/>
                <a:cs typeface="Calibri" charset="0"/>
              </a:rPr>
              <a:t>. [Map retrieved on November 3, 2019.]</a:t>
            </a: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0" indent="0">
              <a:buNone/>
            </a:pPr>
            <a:endParaRPr lang="en-US" b="1"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 sz="2000" dirty="0">
              <a:solidFill>
                <a:srgbClr val="002060"/>
              </a:solidFill>
            </a:endParaRPr>
          </a:p>
        </p:txBody>
      </p:sp>
    </p:spTree>
    <p:extLst>
      <p:ext uri="{BB962C8B-B14F-4D97-AF65-F5344CB8AC3E}">
        <p14:creationId xmlns:p14="http://schemas.microsoft.com/office/powerpoint/2010/main" val="22407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4800" y="428244"/>
            <a:ext cx="8229600" cy="3394472"/>
          </a:xfrm>
        </p:spPr>
        <p:txBody>
          <a:bodyPr>
            <a:noAutofit/>
          </a:bodyPr>
          <a:lstStyle/>
          <a:p>
            <a:pPr marL="350838" indent="-350838">
              <a:buNone/>
            </a:pPr>
            <a:r>
              <a:rPr lang="en-US" sz="2800" dirty="0" err="1">
                <a:solidFill>
                  <a:srgbClr val="002060"/>
                </a:solidFill>
                <a:effectLst>
                  <a:outerShdw blurRad="38100" dist="38100" dir="2700000" algn="tl">
                    <a:srgbClr val="000000">
                      <a:alpha val="43137"/>
                    </a:srgbClr>
                  </a:outerShdw>
                </a:effectLst>
              </a:rPr>
              <a:t>Permisos</a:t>
            </a:r>
            <a:r>
              <a:rPr lang="en-US" sz="2800" dirty="0">
                <a:solidFill>
                  <a:srgbClr val="002060"/>
                </a:solidFill>
                <a:effectLst>
                  <a:outerShdw blurRad="38100" dist="38100" dir="2700000" algn="tl">
                    <a:srgbClr val="000000">
                      <a:alpha val="43137"/>
                    </a:srgbClr>
                  </a:outerShdw>
                </a:effectLst>
              </a:rPr>
              <a:t>: </a:t>
            </a:r>
          </a:p>
          <a:p>
            <a:pPr marL="350838" indent="-350838">
              <a:buNone/>
            </a:pPr>
            <a:endParaRPr lang="en-US" sz="2800" dirty="0">
              <a:solidFill>
                <a:srgbClr val="002060"/>
              </a:solidFill>
              <a:effectLst>
                <a:outerShdw blurRad="38100" dist="38100" dir="2700000" algn="tl">
                  <a:srgbClr val="000000">
                    <a:alpha val="43137"/>
                  </a:srgbClr>
                </a:outerShdw>
              </a:effectLst>
            </a:endParaRPr>
          </a:p>
          <a:p>
            <a:pPr marL="0" indent="0">
              <a:buNone/>
            </a:pPr>
            <a:r>
              <a:rPr lang="en-US" sz="1600" dirty="0"/>
              <a:t>Los sitios </a:t>
            </a:r>
            <a:r>
              <a:rPr lang="en-US" sz="1600" dirty="0" err="1"/>
              <a:t>Clipart.email</a:t>
            </a:r>
            <a:r>
              <a:rPr lang="en-US" sz="1600" dirty="0"/>
              <a:t>, </a:t>
            </a:r>
            <a:r>
              <a:rPr lang="en-US" sz="1600" dirty="0" err="1"/>
              <a:t>Clipartpanda</a:t>
            </a:r>
            <a:r>
              <a:rPr lang="en-US" sz="1600" dirty="0"/>
              <a:t>, </a:t>
            </a:r>
            <a:r>
              <a:rPr lang="en-US" sz="1600" dirty="0" err="1"/>
              <a:t>Goodfreephotos</a:t>
            </a:r>
            <a:r>
              <a:rPr lang="en-US" sz="1600" dirty="0"/>
              <a:t>, </a:t>
            </a:r>
            <a:r>
              <a:rPr lang="en-US" sz="1600" dirty="0" err="1"/>
              <a:t>Phillipmartin</a:t>
            </a:r>
            <a:r>
              <a:rPr lang="en-US" sz="1600" dirty="0"/>
              <a:t>, Pickit y Pixabay no </a:t>
            </a:r>
            <a:r>
              <a:rPr lang="es-ES" altLang="en-US" sz="1600" dirty="0">
                <a:cs typeface="Calibri" panose="020F0502020204030204" pitchFamily="34" charset="0"/>
              </a:rPr>
              <a:t>requieren </a:t>
            </a:r>
            <a:r>
              <a:rPr lang="en-US" sz="1600" dirty="0" err="1">
                <a:cs typeface="Calibri" panose="020F0502020204030204" pitchFamily="34" charset="0"/>
              </a:rPr>
              <a:t>autorización</a:t>
            </a:r>
            <a:r>
              <a:rPr lang="en-US" sz="1600" dirty="0">
                <a:cs typeface="Calibri" panose="020F0502020204030204" pitchFamily="34" charset="0"/>
              </a:rPr>
              <a:t> para </a:t>
            </a:r>
            <a:r>
              <a:rPr lang="en-US" sz="1600" dirty="0" err="1">
                <a:cs typeface="Calibri" panose="020F0502020204030204" pitchFamily="34" charset="0"/>
              </a:rPr>
              <a:t>usar</a:t>
            </a:r>
            <a:r>
              <a:rPr lang="en-US" sz="1600" dirty="0">
                <a:cs typeface="Calibri" panose="020F0502020204030204" pitchFamily="34" charset="0"/>
              </a:rPr>
              <a:t> las </a:t>
            </a:r>
            <a:r>
              <a:rPr lang="en-US" sz="1600" dirty="0" err="1">
                <a:cs typeface="Calibri" panose="020F0502020204030204" pitchFamily="34" charset="0"/>
              </a:rPr>
              <a:t>imágenes</a:t>
            </a:r>
            <a:r>
              <a:rPr lang="en-US" sz="1600" dirty="0">
                <a:cs typeface="Calibri" panose="020F0502020204030204" pitchFamily="34" charset="0"/>
              </a:rPr>
              <a:t>.</a:t>
            </a:r>
            <a:endParaRPr lang="en-US" sz="1600" dirty="0">
              <a:solidFill>
                <a:srgbClr val="002060"/>
              </a:solidFill>
            </a:endParaRPr>
          </a:p>
        </p:txBody>
      </p:sp>
      <p:sp>
        <p:nvSpPr>
          <p:cNvPr id="4" name="Slide Number Placeholder 3"/>
          <p:cNvSpPr>
            <a:spLocks noGrp="1"/>
          </p:cNvSpPr>
          <p:nvPr>
            <p:ph type="sldNum" sz="quarter" idx="15"/>
          </p:nvPr>
        </p:nvSpPr>
        <p:spPr>
          <a:xfrm>
            <a:off x="8001000" y="4324350"/>
            <a:ext cx="609600" cy="390906"/>
          </a:xfrm>
        </p:spPr>
        <p:txBody>
          <a:bodyPr/>
          <a:lstStyle/>
          <a:p>
            <a:pPr algn="r"/>
            <a:fld id="{00000000-1234-1234-1234-123412341234}" type="slidenum">
              <a:rPr lang="en" smtClean="0">
                <a:solidFill>
                  <a:schemeClr val="bg1"/>
                </a:solidFill>
                <a:ea typeface="Lato"/>
                <a:sym typeface="Lato"/>
              </a:rPr>
              <a:pPr algn="r"/>
              <a:t>34</a:t>
            </a:fld>
            <a:endParaRPr lang="en" dirty="0">
              <a:solidFill>
                <a:schemeClr val="bg1"/>
              </a:solidFill>
              <a:ea typeface="Lato"/>
              <a:sym typeface="Lato"/>
            </a:endParaRPr>
          </a:p>
        </p:txBody>
      </p:sp>
    </p:spTree>
    <p:extLst>
      <p:ext uri="{BB962C8B-B14F-4D97-AF65-F5344CB8AC3E}">
        <p14:creationId xmlns:p14="http://schemas.microsoft.com/office/powerpoint/2010/main" val="182801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
          </p:nvPr>
        </p:nvSpPr>
        <p:spPr>
          <a:xfrm>
            <a:off x="4572000" y="668775"/>
            <a:ext cx="4363413" cy="3291840"/>
          </a:xfrm>
        </p:spPr>
        <p:txBody>
          <a:bodyPr>
            <a:normAutofit fontScale="25000" lnSpcReduction="20000"/>
          </a:bodyPr>
          <a:lstStyle/>
          <a:p>
            <a:r>
              <a:rPr lang="en-US" sz="7200" dirty="0">
                <a:solidFill>
                  <a:srgbClr val="002060"/>
                </a:solidFill>
              </a:rPr>
              <a:t>Amanda Lea (Eastern Carver County)</a:t>
            </a:r>
          </a:p>
          <a:p>
            <a:r>
              <a:rPr lang="en-US" sz="7200" dirty="0">
                <a:solidFill>
                  <a:srgbClr val="002060"/>
                </a:solidFill>
              </a:rPr>
              <a:t>Cathy </a:t>
            </a:r>
            <a:r>
              <a:rPr lang="en-US" sz="7200" dirty="0" err="1">
                <a:solidFill>
                  <a:srgbClr val="002060"/>
                </a:solidFill>
              </a:rPr>
              <a:t>Camarena</a:t>
            </a:r>
            <a:r>
              <a:rPr lang="en-US" sz="7200" dirty="0">
                <a:solidFill>
                  <a:srgbClr val="002060"/>
                </a:solidFill>
              </a:rPr>
              <a:t> (St. Paul)</a:t>
            </a:r>
          </a:p>
          <a:p>
            <a:r>
              <a:rPr lang="en-US" sz="7200" dirty="0">
                <a:solidFill>
                  <a:srgbClr val="002060"/>
                </a:solidFill>
              </a:rPr>
              <a:t>Teresa Chavez (Roseville)</a:t>
            </a:r>
          </a:p>
          <a:p>
            <a:r>
              <a:rPr lang="en-US" sz="7200" dirty="0">
                <a:solidFill>
                  <a:srgbClr val="002060"/>
                </a:solidFill>
              </a:rPr>
              <a:t>Carolina </a:t>
            </a:r>
            <a:r>
              <a:rPr lang="en-US" sz="7200" dirty="0" err="1">
                <a:solidFill>
                  <a:srgbClr val="002060"/>
                </a:solidFill>
              </a:rPr>
              <a:t>DuFault</a:t>
            </a:r>
            <a:r>
              <a:rPr lang="en-US" sz="7200" dirty="0">
                <a:solidFill>
                  <a:srgbClr val="002060"/>
                </a:solidFill>
              </a:rPr>
              <a:t> (Risen Christ)</a:t>
            </a:r>
          </a:p>
          <a:p>
            <a:r>
              <a:rPr lang="en-US" sz="7200" dirty="0">
                <a:solidFill>
                  <a:srgbClr val="002060"/>
                </a:solidFill>
              </a:rPr>
              <a:t>Tara W. Fortune (UMN)</a:t>
            </a:r>
          </a:p>
          <a:p>
            <a:r>
              <a:rPr lang="en-US" sz="7200" dirty="0">
                <a:solidFill>
                  <a:srgbClr val="002060"/>
                </a:solidFill>
              </a:rPr>
              <a:t>Leticia </a:t>
            </a:r>
            <a:r>
              <a:rPr lang="en-US" sz="7200" dirty="0" err="1">
                <a:solidFill>
                  <a:srgbClr val="002060"/>
                </a:solidFill>
              </a:rPr>
              <a:t>Guadarrama</a:t>
            </a:r>
            <a:r>
              <a:rPr lang="en-US" sz="7200" dirty="0">
                <a:solidFill>
                  <a:srgbClr val="002060"/>
                </a:solidFill>
              </a:rPr>
              <a:t> (Minneapolis)</a:t>
            </a:r>
          </a:p>
          <a:p>
            <a:r>
              <a:rPr lang="en-US" sz="7200" dirty="0">
                <a:solidFill>
                  <a:srgbClr val="002060"/>
                </a:solidFill>
              </a:rPr>
              <a:t>Liz Hathaway-</a:t>
            </a:r>
            <a:r>
              <a:rPr lang="en-US" sz="7200" dirty="0" err="1">
                <a:solidFill>
                  <a:srgbClr val="002060"/>
                </a:solidFill>
              </a:rPr>
              <a:t>Castelán</a:t>
            </a:r>
            <a:r>
              <a:rPr lang="en-US" sz="7200" dirty="0">
                <a:solidFill>
                  <a:srgbClr val="002060"/>
                </a:solidFill>
              </a:rPr>
              <a:t> (St. </a:t>
            </a:r>
            <a:r>
              <a:rPr lang="en-US" sz="7200">
                <a:solidFill>
                  <a:srgbClr val="002060"/>
                </a:solidFill>
              </a:rPr>
              <a:t>Paul)</a:t>
            </a:r>
          </a:p>
          <a:p>
            <a:r>
              <a:rPr lang="en-US" sz="7200">
                <a:solidFill>
                  <a:srgbClr val="002060"/>
                </a:solidFill>
              </a:rPr>
              <a:t>Laura </a:t>
            </a:r>
            <a:r>
              <a:rPr lang="en-US" sz="7200" dirty="0">
                <a:solidFill>
                  <a:srgbClr val="002060"/>
                </a:solidFill>
              </a:rPr>
              <a:t>Hofer (Richfield)</a:t>
            </a:r>
          </a:p>
          <a:p>
            <a:r>
              <a:rPr lang="en-US" sz="7200" dirty="0" err="1">
                <a:solidFill>
                  <a:srgbClr val="002060"/>
                </a:solidFill>
              </a:rPr>
              <a:t>Bounthavy</a:t>
            </a:r>
            <a:r>
              <a:rPr lang="en-US" sz="7200" dirty="0">
                <a:solidFill>
                  <a:srgbClr val="002060"/>
                </a:solidFill>
              </a:rPr>
              <a:t> </a:t>
            </a:r>
            <a:r>
              <a:rPr lang="en-US" sz="7200" dirty="0" err="1">
                <a:solidFill>
                  <a:srgbClr val="002060"/>
                </a:solidFill>
              </a:rPr>
              <a:t>Kiatoukaysy</a:t>
            </a:r>
            <a:r>
              <a:rPr lang="en-US" sz="7200" dirty="0">
                <a:solidFill>
                  <a:srgbClr val="002060"/>
                </a:solidFill>
              </a:rPr>
              <a:t> (St. Paul)</a:t>
            </a:r>
          </a:p>
          <a:p>
            <a:r>
              <a:rPr lang="en-US" sz="7200" dirty="0">
                <a:solidFill>
                  <a:srgbClr val="002060"/>
                </a:solidFill>
              </a:rPr>
              <a:t>Corina </a:t>
            </a:r>
            <a:r>
              <a:rPr lang="en-US" sz="7200" dirty="0" err="1">
                <a:solidFill>
                  <a:srgbClr val="002060"/>
                </a:solidFill>
              </a:rPr>
              <a:t>Pastrana</a:t>
            </a:r>
            <a:r>
              <a:rPr lang="en-US" sz="7200" dirty="0">
                <a:solidFill>
                  <a:srgbClr val="002060"/>
                </a:solidFill>
              </a:rPr>
              <a:t> (Minneapolis)</a:t>
            </a:r>
          </a:p>
          <a:p>
            <a:r>
              <a:rPr lang="en-US" sz="7200" dirty="0">
                <a:solidFill>
                  <a:srgbClr val="002060"/>
                </a:solidFill>
              </a:rPr>
              <a:t>Melissa Richards de </a:t>
            </a:r>
            <a:r>
              <a:rPr lang="en-US" sz="7200" dirty="0" err="1">
                <a:solidFill>
                  <a:srgbClr val="002060"/>
                </a:solidFill>
              </a:rPr>
              <a:t>Campaña</a:t>
            </a:r>
            <a:r>
              <a:rPr lang="en-US" sz="7200" dirty="0">
                <a:solidFill>
                  <a:srgbClr val="002060"/>
                </a:solidFill>
              </a:rPr>
              <a:t> (St. Paul)</a:t>
            </a:r>
          </a:p>
          <a:p>
            <a:r>
              <a:rPr lang="en-US" sz="7200" dirty="0">
                <a:solidFill>
                  <a:srgbClr val="002060"/>
                </a:solidFill>
              </a:rPr>
              <a:t>Anita </a:t>
            </a:r>
            <a:r>
              <a:rPr lang="en-US" sz="7200" dirty="0" err="1">
                <a:solidFill>
                  <a:srgbClr val="002060"/>
                </a:solidFill>
              </a:rPr>
              <a:t>Sasse</a:t>
            </a:r>
            <a:r>
              <a:rPr lang="en-US" sz="7200" dirty="0">
                <a:solidFill>
                  <a:srgbClr val="002060"/>
                </a:solidFill>
              </a:rPr>
              <a:t> (Northfield)</a:t>
            </a:r>
          </a:p>
          <a:p>
            <a:r>
              <a:rPr lang="en-US" sz="7200" dirty="0">
                <a:solidFill>
                  <a:srgbClr val="002060"/>
                </a:solidFill>
              </a:rPr>
              <a:t>Kate </a:t>
            </a:r>
            <a:r>
              <a:rPr lang="en-US" sz="7200" dirty="0" err="1">
                <a:solidFill>
                  <a:srgbClr val="002060"/>
                </a:solidFill>
              </a:rPr>
              <a:t>Trexel</a:t>
            </a:r>
            <a:r>
              <a:rPr lang="en-US" sz="7200" dirty="0">
                <a:solidFill>
                  <a:srgbClr val="002060"/>
                </a:solidFill>
              </a:rPr>
              <a:t> (UMN)</a:t>
            </a:r>
          </a:p>
          <a:p>
            <a:r>
              <a:rPr lang="en-US" sz="7200" dirty="0">
                <a:solidFill>
                  <a:srgbClr val="002060"/>
                </a:solidFill>
              </a:rPr>
              <a:t>Megan Unger (Minneapolis)</a:t>
            </a:r>
          </a:p>
          <a:p>
            <a:endParaRPr lang="en-US" dirty="0"/>
          </a:p>
        </p:txBody>
      </p:sp>
      <p:sp>
        <p:nvSpPr>
          <p:cNvPr id="8" name="TextBox 7"/>
          <p:cNvSpPr txBox="1"/>
          <p:nvPr/>
        </p:nvSpPr>
        <p:spPr>
          <a:xfrm>
            <a:off x="4572000" y="145555"/>
            <a:ext cx="2315057" cy="523220"/>
          </a:xfrm>
          <a:prstGeom prst="rect">
            <a:avLst/>
          </a:prstGeom>
          <a:noFill/>
        </p:spPr>
        <p:txBody>
          <a:bodyPr wrap="none" rtlCol="0">
            <a:spAutoFit/>
          </a:bodyPr>
          <a:lstStyle/>
          <a:p>
            <a:pPr fontAlgn="t"/>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Colaboradores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Calibri" panose="020F0502020204030204" pitchFamily="34" charset="0"/>
                <a:ea typeface="Lato"/>
                <a:cs typeface="Calibri" panose="020F0502020204030204" pitchFamily="34" charset="0"/>
                <a:sym typeface="Lato"/>
              </a:rPr>
              <a:pPr/>
              <a:t>35</a:t>
            </a:fld>
            <a:endParaRPr lang="en" dirty="0">
              <a:solidFill>
                <a:schemeClr val="bg1"/>
              </a:solidFill>
              <a:latin typeface="Calibri" panose="020F0502020204030204" pitchFamily="34" charset="0"/>
              <a:ea typeface="Lato"/>
              <a:cs typeface="Calibri" panose="020F0502020204030204" pitchFamily="34" charset="0"/>
              <a:sym typeface="Lato"/>
            </a:endParaRPr>
          </a:p>
        </p:txBody>
      </p:sp>
      <p:sp>
        <p:nvSpPr>
          <p:cNvPr id="5" name="TextBox 4">
            <a:extLst>
              <a:ext uri="{FF2B5EF4-FFF2-40B4-BE49-F238E27FC236}">
                <a16:creationId xmlns:a16="http://schemas.microsoft.com/office/drawing/2014/main" id="{2D37F6C5-F1DD-4E75-8F0F-6F848A6278A6}"/>
              </a:ext>
            </a:extLst>
          </p:cNvPr>
          <p:cNvSpPr txBox="1"/>
          <p:nvPr/>
        </p:nvSpPr>
        <p:spPr>
          <a:xfrm>
            <a:off x="405384" y="668775"/>
            <a:ext cx="3429000" cy="3754874"/>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University of Minnesota:</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Maureen Curran-Dorsano</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Diane J. </a:t>
            </a:r>
            <a:r>
              <a:rPr lang="en-US" sz="2200" dirty="0" err="1">
                <a:solidFill>
                  <a:srgbClr val="002060"/>
                </a:solidFill>
                <a:latin typeface="Calibri" panose="020F0502020204030204" pitchFamily="34" charset="0"/>
                <a:cs typeface="Calibri" panose="020F0502020204030204" pitchFamily="34" charset="0"/>
              </a:rPr>
              <a:t>Tedick</a:t>
            </a: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Cory Mathieu</a:t>
            </a: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Un </a:t>
            </a:r>
            <a:r>
              <a:rPr lang="en-US" sz="2000" dirty="0" err="1">
                <a:solidFill>
                  <a:srgbClr val="002060"/>
                </a:solidFill>
                <a:latin typeface="Calibri" panose="020F0502020204030204" pitchFamily="34" charset="0"/>
                <a:cs typeface="Calibri" panose="020F0502020204030204" pitchFamily="34" charset="0"/>
              </a:rPr>
              <a:t>agradecimiento</a:t>
            </a:r>
            <a:r>
              <a:rPr lang="en-US" sz="2000" dirty="0">
                <a:solidFill>
                  <a:srgbClr val="002060"/>
                </a:solidFill>
                <a:latin typeface="Calibri" panose="020F0502020204030204" pitchFamily="34" charset="0"/>
                <a:cs typeface="Calibri" panose="020F0502020204030204" pitchFamily="34" charset="0"/>
              </a:rPr>
              <a:t> especial al traductor, Anselmo C. </a:t>
            </a:r>
            <a:r>
              <a:rPr lang="en-US" sz="2000" dirty="0" err="1">
                <a:solidFill>
                  <a:srgbClr val="002060"/>
                </a:solidFill>
                <a:latin typeface="Calibri" panose="020F0502020204030204" pitchFamily="34" charset="0"/>
                <a:cs typeface="Calibri" panose="020F0502020204030204" pitchFamily="34" charset="0"/>
              </a:rPr>
              <a:t>Castelán</a:t>
            </a:r>
            <a:endParaRPr lang="en-US" sz="2000" dirty="0">
              <a:solidFill>
                <a:srgbClr val="002060"/>
              </a:solidFill>
              <a:latin typeface="Calibri" panose="020F0502020204030204" pitchFamily="34" charset="0"/>
              <a:cs typeface="Calibri" panose="020F0502020204030204" pitchFamily="34" charset="0"/>
            </a:endParaRPr>
          </a:p>
          <a:p>
            <a:endParaRPr lang="en-US" sz="1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y al </a:t>
            </a:r>
            <a:r>
              <a:rPr lang="en-US" sz="2000" dirty="0" err="1">
                <a:solidFill>
                  <a:srgbClr val="002060"/>
                </a:solidFill>
                <a:latin typeface="Calibri" panose="020F0502020204030204" pitchFamily="34" charset="0"/>
                <a:cs typeface="Calibri" panose="020F0502020204030204" pitchFamily="34" charset="0"/>
              </a:rPr>
              <a:t>asesor</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externo</a:t>
            </a:r>
            <a:r>
              <a:rPr lang="en-US"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Edward M. </a:t>
            </a:r>
            <a:r>
              <a:rPr lang="en-US" sz="2000" dirty="0" err="1">
                <a:solidFill>
                  <a:srgbClr val="002060"/>
                </a:solidFill>
                <a:latin typeface="Calibri" panose="020F0502020204030204" pitchFamily="34" charset="0"/>
                <a:cs typeface="Calibri" panose="020F0502020204030204" pitchFamily="34" charset="0"/>
              </a:rPr>
              <a:t>Olivos</a:t>
            </a:r>
            <a:r>
              <a:rPr lang="en-US" sz="2000" dirty="0">
                <a:solidFill>
                  <a:srgbClr val="002060"/>
                </a:solidFill>
                <a:latin typeface="Calibri" panose="020F0502020204030204" pitchFamily="34" charset="0"/>
                <a:cs typeface="Calibri" panose="020F0502020204030204" pitchFamily="34" charset="0"/>
              </a:rPr>
              <a:t>,</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University of Oregon</a:t>
            </a:r>
          </a:p>
        </p:txBody>
      </p:sp>
      <p:sp>
        <p:nvSpPr>
          <p:cNvPr id="4" name="TextBox 3">
            <a:extLst>
              <a:ext uri="{FF2B5EF4-FFF2-40B4-BE49-F238E27FC236}">
                <a16:creationId xmlns:a16="http://schemas.microsoft.com/office/drawing/2014/main" id="{C3A642BB-B4D9-40BE-BFE8-FBC6336D5D76}"/>
              </a:ext>
            </a:extLst>
          </p:cNvPr>
          <p:cNvSpPr txBox="1"/>
          <p:nvPr/>
        </p:nvSpPr>
        <p:spPr>
          <a:xfrm>
            <a:off x="405384" y="145555"/>
            <a:ext cx="1329210" cy="738664"/>
          </a:xfrm>
          <a:prstGeom prst="rect">
            <a:avLst/>
          </a:prstGeom>
          <a:noFill/>
        </p:spPr>
        <p:txBody>
          <a:bodyPr wrap="none" rtlCol="0">
            <a:spAutoFit/>
          </a:bodyPr>
          <a:lstStyle/>
          <a:p>
            <a:r>
              <a:rPr lang="es-E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Autoras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3475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9" y="1532202"/>
            <a:ext cx="7358595" cy="3085460"/>
          </a:xfrm>
          <a:prstGeom prst="rect">
            <a:avLst/>
          </a:prstGeom>
          <a:noFill/>
        </p:spPr>
        <p:txBody>
          <a:bodyPr wrap="square" rtlCol="0">
            <a:spAutoFit/>
          </a:bodyPr>
          <a:lstStyle/>
          <a:p>
            <a:pPr marL="514350" indent="-514350">
              <a:spcBef>
                <a:spcPts val="900"/>
              </a:spcBef>
              <a:buFont typeface="+mj-lt"/>
              <a:buAutoNum type="arabicPeriod"/>
            </a:pPr>
            <a:r>
              <a:rPr lang="en-US" sz="2800" dirty="0" err="1">
                <a:solidFill>
                  <a:srgbClr val="002060"/>
                </a:solidFill>
                <a:latin typeface="Calibri" panose="020F0502020204030204" pitchFamily="34" charset="0"/>
                <a:cs typeface="Calibri" panose="020F0502020204030204" pitchFamily="34" charset="0"/>
              </a:rPr>
              <a:t>Conceptos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básicos</a:t>
            </a:r>
            <a:r>
              <a:rPr lang="en-US" sz="2800" dirty="0">
                <a:solidFill>
                  <a:srgbClr val="002060"/>
                </a:solidFill>
                <a:latin typeface="Calibri" panose="020F0502020204030204" pitchFamily="34" charset="0"/>
                <a:cs typeface="Calibri" panose="020F0502020204030204" pitchFamily="34" charset="0"/>
              </a:rPr>
              <a:t> de </a:t>
            </a:r>
            <a:r>
              <a:rPr lang="en-US" sz="2800" dirty="0" err="1">
                <a:solidFill>
                  <a:srgbClr val="002060"/>
                </a:solidFill>
                <a:latin typeface="Calibri" panose="020F0502020204030204" pitchFamily="34" charset="0"/>
                <a:cs typeface="Calibri" panose="020F0502020204030204" pitchFamily="34" charset="0"/>
              </a:rPr>
              <a:t>Lenguaje</a:t>
            </a:r>
            <a:r>
              <a:rPr lang="en-US" sz="2800" dirty="0">
                <a:solidFill>
                  <a:srgbClr val="002060"/>
                </a:solidFill>
                <a:latin typeface="Calibri" panose="020F0502020204030204" pitchFamily="34" charset="0"/>
                <a:cs typeface="Calibri" panose="020F0502020204030204" pitchFamily="34" charset="0"/>
              </a:rPr>
              <a:t> Dual e </a:t>
            </a:r>
            <a:r>
              <a:rPr lang="en-US" sz="2800" dirty="0" err="1">
                <a:solidFill>
                  <a:srgbClr val="002060"/>
                </a:solidFill>
                <a:latin typeface="Calibri" panose="020F0502020204030204" pitchFamily="34" charset="0"/>
                <a:cs typeface="Calibri" panose="020F0502020204030204" pitchFamily="34" charset="0"/>
              </a:rPr>
              <a:t>Inmersión</a:t>
            </a:r>
            <a:r>
              <a:rPr lang="en-US" sz="2800" dirty="0">
                <a:solidFill>
                  <a:srgbClr val="002060"/>
                </a:solidFill>
                <a:latin typeface="Calibri" panose="020F0502020204030204" pitchFamily="34" charset="0"/>
                <a:cs typeface="Calibri" panose="020F0502020204030204" pitchFamily="34" charset="0"/>
              </a:rPr>
              <a:t> </a:t>
            </a:r>
          </a:p>
          <a:p>
            <a:pPr marL="514350" indent="-514350">
              <a:spcBef>
                <a:spcPts val="900"/>
              </a:spcBef>
              <a:buFont typeface="+mj-lt"/>
              <a:buAutoNum type="arabicPeriod"/>
            </a:pPr>
            <a:r>
              <a:rPr lang="en-US" sz="2800" dirty="0" err="1">
                <a:solidFill>
                  <a:srgbClr val="002060"/>
                </a:solidFill>
                <a:latin typeface="Calibri" panose="020F0502020204030204" pitchFamily="34" charset="0"/>
                <a:cs typeface="Calibri" panose="020F0502020204030204" pitchFamily="34" charset="0"/>
              </a:rPr>
              <a:t>Bilingüismo</a:t>
            </a:r>
            <a:r>
              <a:rPr lang="en-US" sz="2800" dirty="0">
                <a:solidFill>
                  <a:srgbClr val="002060"/>
                </a:solidFill>
                <a:latin typeface="Calibri" panose="020F0502020204030204" pitchFamily="34" charset="0"/>
                <a:cs typeface="Calibri" panose="020F0502020204030204" pitchFamily="34" charset="0"/>
              </a:rPr>
              <a:t> y </a:t>
            </a:r>
            <a:r>
              <a:rPr lang="en-US" sz="2800" dirty="0" err="1">
                <a:solidFill>
                  <a:srgbClr val="002060"/>
                </a:solidFill>
                <a:latin typeface="Calibri" panose="020F0502020204030204" pitchFamily="34" charset="0"/>
                <a:cs typeface="Calibri" panose="020F0502020204030204" pitchFamily="34" charset="0"/>
              </a:rPr>
              <a:t>alfabetismo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bilingüe</a:t>
            </a:r>
            <a:endParaRPr lang="en-US" sz="2800" dirty="0">
              <a:solidFill>
                <a:srgbClr val="002060"/>
              </a:solidFill>
              <a:latin typeface="Calibri" panose="020F0502020204030204" pitchFamily="34" charset="0"/>
              <a:cs typeface="Calibri" panose="020F0502020204030204" pitchFamily="34" charset="0"/>
            </a:endParaRP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Los </a:t>
            </a:r>
            <a:r>
              <a:rPr lang="en-US" sz="2800" dirty="0" err="1">
                <a:solidFill>
                  <a:srgbClr val="002060"/>
                </a:solidFill>
                <a:latin typeface="Calibri" panose="020F0502020204030204" pitchFamily="34" charset="0"/>
                <a:cs typeface="Calibri" panose="020F0502020204030204" pitchFamily="34" charset="0"/>
              </a:rPr>
              <a:t>retos</a:t>
            </a:r>
            <a:r>
              <a:rPr lang="en-US" sz="2800" dirty="0">
                <a:solidFill>
                  <a:srgbClr val="002060"/>
                </a:solidFill>
                <a:latin typeface="Calibri" panose="020F0502020204030204" pitchFamily="34" charset="0"/>
                <a:cs typeface="Calibri" panose="020F0502020204030204" pitchFamily="34" charset="0"/>
              </a:rPr>
              <a:t> del DLI</a:t>
            </a:r>
          </a:p>
          <a:p>
            <a:pPr marL="514350" indent="-514350">
              <a:spcBef>
                <a:spcPts val="900"/>
              </a:spcBef>
              <a:buFont typeface="+mj-lt"/>
              <a:buAutoNum type="arabicPeriod"/>
            </a:pPr>
            <a:r>
              <a:rPr lang="en-US" sz="2800" dirty="0" err="1">
                <a:solidFill>
                  <a:srgbClr val="C00000"/>
                </a:solidFill>
                <a:latin typeface="Calibri" panose="020F0502020204030204" pitchFamily="34" charset="0"/>
                <a:cs typeface="Calibri" panose="020F0502020204030204" pitchFamily="34" charset="0"/>
              </a:rPr>
              <a:t>Oportunidades</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universitarias</a:t>
            </a:r>
            <a:r>
              <a:rPr lang="en-US" sz="2800" dirty="0">
                <a:solidFill>
                  <a:srgbClr val="C00000"/>
                </a:solidFill>
                <a:latin typeface="Calibri" panose="020F0502020204030204" pitchFamily="34" charset="0"/>
                <a:cs typeface="Calibri" panose="020F0502020204030204" pitchFamily="34" charset="0"/>
              </a:rPr>
              <a:t> y </a:t>
            </a:r>
            <a:r>
              <a:rPr lang="en-US" sz="2800" dirty="0" err="1">
                <a:solidFill>
                  <a:srgbClr val="C00000"/>
                </a:solidFill>
                <a:latin typeface="Calibri" panose="020F0502020204030204" pitchFamily="34" charset="0"/>
                <a:cs typeface="Calibri" panose="020F0502020204030204" pitchFamily="34" charset="0"/>
              </a:rPr>
              <a:t>profesionales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152400" y="249019"/>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Taller</a:t>
            </a:r>
          </a:p>
        </p:txBody>
      </p:sp>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4</a:t>
            </a:fld>
            <a:endParaRPr lang="en"/>
          </a:p>
        </p:txBody>
      </p:sp>
    </p:spTree>
    <p:extLst>
      <p:ext uri="{BB962C8B-B14F-4D97-AF65-F5344CB8AC3E}">
        <p14:creationId xmlns:p14="http://schemas.microsoft.com/office/powerpoint/2010/main" val="3931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609600" y="895350"/>
            <a:ext cx="7543800" cy="3695700"/>
          </a:xfrm>
          <a:prstGeom prst="rect">
            <a:avLst/>
          </a:prstGeom>
          <a:solidFill>
            <a:schemeClr val="accent1">
              <a:lumMod val="20000"/>
              <a:lumOff val="80000"/>
            </a:schemeClr>
          </a:solidFill>
          <a:ln w="38100">
            <a:solidFill>
              <a:schemeClr val="accent1"/>
            </a:solidFill>
          </a:ln>
        </p:spPr>
        <p:txBody>
          <a:bodyPr wrap="square" lIns="91425" tIns="91425" rIns="91425" bIns="91425" anchor="t" anchorCtr="0">
            <a:noAutofit/>
          </a:bodyPr>
          <a:lstStyle/>
          <a:p>
            <a:pPr>
              <a:spcBef>
                <a:spcPts val="0"/>
              </a:spcBef>
              <a:buNone/>
            </a:pPr>
            <a:r>
              <a:rPr lang="en-US" sz="2400" b="1" dirty="0" err="1">
                <a:solidFill>
                  <a:srgbClr val="002060"/>
                </a:solidFill>
              </a:rPr>
              <a:t>Entiendo</a:t>
            </a:r>
            <a:r>
              <a:rPr lang="en-US" sz="2400" b="1" dirty="0">
                <a:solidFill>
                  <a:srgbClr val="002060"/>
                </a:solidFill>
              </a:rPr>
              <a:t> que…</a:t>
            </a:r>
            <a:endParaRPr lang="en" sz="2400" b="1" dirty="0">
              <a:solidFill>
                <a:srgbClr val="002060"/>
              </a:solidFill>
            </a:endParaRPr>
          </a:p>
          <a:p>
            <a:pPr marL="571500" lvl="0">
              <a:lnSpc>
                <a:spcPct val="115000"/>
              </a:lnSpc>
              <a:buFont typeface="Wingdings" panose="05000000000000000000" pitchFamily="2" charset="2"/>
              <a:buChar char="Ø"/>
            </a:pPr>
            <a:r>
              <a:rPr lang="en-US" dirty="0" err="1">
                <a:solidFill>
                  <a:srgbClr val="002060"/>
                </a:solidFill>
              </a:rPr>
              <a:t>los</a:t>
            </a:r>
            <a:r>
              <a:rPr lang="en-US" dirty="0">
                <a:solidFill>
                  <a:srgbClr val="002060"/>
                </a:solidFill>
              </a:rPr>
              <a:t> </a:t>
            </a:r>
            <a:r>
              <a:rPr lang="en-US" dirty="0" err="1">
                <a:solidFill>
                  <a:srgbClr val="002060"/>
                </a:solidFill>
              </a:rPr>
              <a:t>alumnos</a:t>
            </a:r>
            <a:r>
              <a:rPr lang="en-US" dirty="0">
                <a:solidFill>
                  <a:srgbClr val="002060"/>
                </a:solidFill>
              </a:rPr>
              <a:t> </a:t>
            </a:r>
            <a:r>
              <a:rPr lang="en-US" dirty="0" err="1">
                <a:solidFill>
                  <a:srgbClr val="002060"/>
                </a:solidFill>
              </a:rPr>
              <a:t>pueden</a:t>
            </a:r>
            <a:r>
              <a:rPr lang="en-US" dirty="0">
                <a:solidFill>
                  <a:srgbClr val="002060"/>
                </a:solidFill>
              </a:rPr>
              <a:t> </a:t>
            </a:r>
            <a:r>
              <a:rPr lang="en-US" dirty="0" err="1">
                <a:solidFill>
                  <a:srgbClr val="002060"/>
                </a:solidFill>
              </a:rPr>
              <a:t>conseguir</a:t>
            </a:r>
            <a:r>
              <a:rPr lang="en-US" dirty="0">
                <a:solidFill>
                  <a:srgbClr val="002060"/>
                </a:solidFill>
              </a:rPr>
              <a:t> </a:t>
            </a:r>
            <a:r>
              <a:rPr lang="en-US" dirty="0" err="1">
                <a:solidFill>
                  <a:srgbClr val="002060"/>
                </a:solidFill>
              </a:rPr>
              <a:t>créditos</a:t>
            </a:r>
            <a:r>
              <a:rPr lang="en-US" dirty="0">
                <a:solidFill>
                  <a:srgbClr val="002060"/>
                </a:solidFill>
              </a:rPr>
              <a:t> </a:t>
            </a:r>
            <a:r>
              <a:rPr lang="en-US" dirty="0" err="1">
                <a:solidFill>
                  <a:srgbClr val="002060"/>
                </a:solidFill>
              </a:rPr>
              <a:t>universitarios</a:t>
            </a:r>
            <a:r>
              <a:rPr lang="en-US" dirty="0">
                <a:solidFill>
                  <a:srgbClr val="002060"/>
                </a:solidFill>
              </a:rPr>
              <a:t>, de </a:t>
            </a:r>
            <a:r>
              <a:rPr lang="en-US" dirty="0" err="1">
                <a:solidFill>
                  <a:srgbClr val="002060"/>
                </a:solidFill>
              </a:rPr>
              <a:t>varias</a:t>
            </a:r>
            <a:r>
              <a:rPr lang="en-US" dirty="0">
                <a:solidFill>
                  <a:srgbClr val="002060"/>
                </a:solidFill>
              </a:rPr>
              <a:t> </a:t>
            </a:r>
            <a:r>
              <a:rPr lang="en-US" dirty="0" err="1">
                <a:solidFill>
                  <a:srgbClr val="002060"/>
                </a:solidFill>
              </a:rPr>
              <a:t>formas</a:t>
            </a:r>
            <a:r>
              <a:rPr lang="en-US" dirty="0">
                <a:solidFill>
                  <a:srgbClr val="002060"/>
                </a:solidFill>
              </a:rPr>
              <a:t>, </a:t>
            </a:r>
            <a:r>
              <a:rPr lang="en-US" dirty="0" err="1">
                <a:solidFill>
                  <a:srgbClr val="002060"/>
                </a:solidFill>
              </a:rPr>
              <a:t>demostrando</a:t>
            </a:r>
            <a:r>
              <a:rPr lang="en-US" dirty="0">
                <a:solidFill>
                  <a:srgbClr val="002060"/>
                </a:solidFill>
              </a:rPr>
              <a:t> </a:t>
            </a:r>
            <a:r>
              <a:rPr lang="en-US" dirty="0" err="1">
                <a:solidFill>
                  <a:srgbClr val="002060"/>
                </a:solidFill>
              </a:rPr>
              <a:t>sus</a:t>
            </a:r>
            <a:r>
              <a:rPr lang="en-US" dirty="0">
                <a:solidFill>
                  <a:srgbClr val="002060"/>
                </a:solidFill>
              </a:rPr>
              <a:t> </a:t>
            </a:r>
            <a:r>
              <a:rPr lang="en-US" dirty="0" err="1">
                <a:solidFill>
                  <a:srgbClr val="002060"/>
                </a:solidFill>
              </a:rPr>
              <a:t>altas</a:t>
            </a:r>
            <a:r>
              <a:rPr lang="en-US" dirty="0">
                <a:solidFill>
                  <a:srgbClr val="002060"/>
                </a:solidFill>
              </a:rPr>
              <a:t> </a:t>
            </a:r>
            <a:r>
              <a:rPr lang="en-US" dirty="0" err="1">
                <a:solidFill>
                  <a:srgbClr val="002060"/>
                </a:solidFill>
              </a:rPr>
              <a:t>competencias</a:t>
            </a:r>
            <a:r>
              <a:rPr lang="en-US" dirty="0">
                <a:solidFill>
                  <a:srgbClr val="002060"/>
                </a:solidFill>
              </a:rPr>
              <a:t> </a:t>
            </a:r>
            <a:r>
              <a:rPr lang="en-US" dirty="0" err="1">
                <a:solidFill>
                  <a:srgbClr val="002060"/>
                </a:solidFill>
              </a:rPr>
              <a:t>lingüísticas</a:t>
            </a:r>
            <a:r>
              <a:rPr lang="en-US" dirty="0">
                <a:solidFill>
                  <a:srgbClr val="002060"/>
                </a:solidFill>
              </a:rPr>
              <a:t> y de </a:t>
            </a:r>
            <a:r>
              <a:rPr lang="en-US" dirty="0" err="1">
                <a:solidFill>
                  <a:srgbClr val="002060"/>
                </a:solidFill>
              </a:rPr>
              <a:t>alfabetización</a:t>
            </a:r>
            <a:r>
              <a:rPr lang="en-US" dirty="0">
                <a:solidFill>
                  <a:srgbClr val="002060"/>
                </a:solidFill>
              </a:rPr>
              <a:t> </a:t>
            </a:r>
            <a:r>
              <a:rPr lang="en-US" dirty="0" err="1">
                <a:solidFill>
                  <a:srgbClr val="002060"/>
                </a:solidFill>
              </a:rPr>
              <a:t>bilingües</a:t>
            </a:r>
            <a:r>
              <a:rPr lang="en-US" dirty="0">
                <a:solidFill>
                  <a:srgbClr val="002060"/>
                </a:solidFill>
              </a:rPr>
              <a:t>;</a:t>
            </a:r>
            <a:endParaRPr lang="en-US" sz="2400" dirty="0">
              <a:solidFill>
                <a:srgbClr val="002060"/>
              </a:solidFill>
            </a:endParaRPr>
          </a:p>
          <a:p>
            <a:pPr marL="571500" lvl="0">
              <a:lnSpc>
                <a:spcPct val="115000"/>
              </a:lnSpc>
              <a:buFont typeface="Wingdings" panose="05000000000000000000" pitchFamily="2" charset="2"/>
              <a:buChar char="Ø"/>
            </a:pPr>
            <a:r>
              <a:rPr lang="es-ES" altLang="es-MX" dirty="0">
                <a:solidFill>
                  <a:srgbClr val="002060"/>
                </a:solidFill>
                <a:cs typeface="Calibri" panose="020F0502020204030204" pitchFamily="34" charset="0"/>
              </a:rPr>
              <a:t>hay gran variedad de trabajos</a:t>
            </a:r>
            <a:r>
              <a:rPr lang="es-ES" altLang="es-MX" sz="2400" dirty="0">
                <a:solidFill>
                  <a:srgbClr val="002060"/>
                </a:solidFill>
                <a:cs typeface="Calibri" panose="020F0502020204030204" pitchFamily="34" charset="0"/>
              </a:rPr>
              <a:t>, carreras y otras oportunidades de </a:t>
            </a:r>
            <a:r>
              <a:rPr lang="es-ES" altLang="es-MX" dirty="0">
                <a:solidFill>
                  <a:srgbClr val="002060"/>
                </a:solidFill>
                <a:cs typeface="Calibri" panose="020F0502020204030204" pitchFamily="34" charset="0"/>
              </a:rPr>
              <a:t>progreso económico</a:t>
            </a:r>
            <a:r>
              <a:rPr lang="es-ES" altLang="es-MX" sz="2400" dirty="0">
                <a:solidFill>
                  <a:srgbClr val="002060"/>
                </a:solidFill>
                <a:cs typeface="Calibri" panose="020F0502020204030204" pitchFamily="34" charset="0"/>
              </a:rPr>
              <a:t> abiertas para aquellos </a:t>
            </a:r>
            <a:r>
              <a:rPr lang="es-MX" dirty="0">
                <a:solidFill>
                  <a:srgbClr val="002060"/>
                </a:solidFill>
              </a:rPr>
              <a:t>con altos niveles de bilingüismo y de alfabetización bilingüe. </a:t>
            </a:r>
            <a:endParaRPr lang="en-US" sz="2400" b="1" dirty="0">
              <a:solidFill>
                <a:srgbClr val="002060"/>
              </a:solidFill>
            </a:endParaRPr>
          </a:p>
          <a:p>
            <a:pPr marL="228600" lvl="0" algn="ctr">
              <a:lnSpc>
                <a:spcPct val="100000"/>
              </a:lnSpc>
              <a:spcAft>
                <a:spcPts val="0"/>
              </a:spcAft>
              <a:buNone/>
            </a:pPr>
            <a:endParaRPr lang="en" sz="2400" dirty="0">
              <a:solidFill>
                <a:srgbClr val="002060"/>
              </a:solidFill>
            </a:endParaRPr>
          </a:p>
        </p:txBody>
      </p:sp>
      <p:sp>
        <p:nvSpPr>
          <p:cNvPr id="4" name="Slide Number Placeholder 3"/>
          <p:cNvSpPr>
            <a:spLocks noGrp="1"/>
          </p:cNvSpPr>
          <p:nvPr>
            <p:ph type="sldNum" sz="quarter" idx="12"/>
          </p:nvPr>
        </p:nvSpPr>
        <p:spPr>
          <a:xfrm>
            <a:off x="8129016" y="4300538"/>
            <a:ext cx="609600" cy="390906"/>
          </a:xfrm>
        </p:spPr>
        <p:txBody>
          <a:bodyPr/>
          <a:lstStyle/>
          <a:p>
            <a:pPr lvl="0">
              <a:spcBef>
                <a:spcPts val="0"/>
              </a:spcBef>
              <a:buNone/>
            </a:pPr>
            <a:fld id="{00000000-1234-1234-1234-123412341234}" type="slidenum">
              <a:rPr lang="en" smtClean="0"/>
              <a:t>5</a:t>
            </a:fld>
            <a:endParaRPr lang="en"/>
          </a:p>
        </p:txBody>
      </p:sp>
      <p:sp>
        <p:nvSpPr>
          <p:cNvPr id="7" name="TextBox 6"/>
          <p:cNvSpPr txBox="1"/>
          <p:nvPr/>
        </p:nvSpPr>
        <p:spPr>
          <a:xfrm>
            <a:off x="152400" y="249019"/>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sesión</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589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914400" y="1657350"/>
            <a:ext cx="7086600" cy="1562100"/>
          </a:xfrm>
          <a:prstGeom prst="rect">
            <a:avLst/>
          </a:prstGeom>
          <a:solidFill>
            <a:schemeClr val="accent1">
              <a:lumMod val="20000"/>
              <a:lumOff val="80000"/>
            </a:schemeClr>
          </a:solidFill>
          <a:ln w="38100">
            <a:solidFill>
              <a:schemeClr val="accent1"/>
            </a:solidFill>
          </a:ln>
        </p:spPr>
        <p:txBody>
          <a:bodyPr wrap="square" lIns="91425" tIns="91425" rIns="91425" bIns="91425" anchor="t" anchorCtr="0">
            <a:noAutofit/>
          </a:bodyPr>
          <a:lstStyle/>
          <a:p>
            <a:pPr marL="0" indent="0" algn="just">
              <a:spcBef>
                <a:spcPts val="0"/>
              </a:spcBef>
              <a:buNone/>
            </a:pPr>
            <a:r>
              <a:rPr lang="en-US" dirty="0" err="1">
                <a:solidFill>
                  <a:srgbClr val="002060"/>
                </a:solidFill>
              </a:rPr>
              <a:t>Entiendo</a:t>
            </a:r>
            <a:r>
              <a:rPr lang="en-US" dirty="0">
                <a:solidFill>
                  <a:srgbClr val="002060"/>
                </a:solidFill>
              </a:rPr>
              <a:t> que </a:t>
            </a:r>
            <a:r>
              <a:rPr lang="en-US" dirty="0" err="1">
                <a:solidFill>
                  <a:srgbClr val="002060"/>
                </a:solidFill>
              </a:rPr>
              <a:t>los</a:t>
            </a:r>
            <a:r>
              <a:rPr lang="en-US" dirty="0">
                <a:solidFill>
                  <a:srgbClr val="002060"/>
                </a:solidFill>
              </a:rPr>
              <a:t> </a:t>
            </a:r>
            <a:r>
              <a:rPr lang="en-US" dirty="0" err="1">
                <a:solidFill>
                  <a:srgbClr val="002060"/>
                </a:solidFill>
              </a:rPr>
              <a:t>alumnos</a:t>
            </a:r>
            <a:r>
              <a:rPr lang="en-US" dirty="0">
                <a:solidFill>
                  <a:srgbClr val="002060"/>
                </a:solidFill>
              </a:rPr>
              <a:t> </a:t>
            </a:r>
            <a:r>
              <a:rPr lang="en-US" dirty="0" err="1">
                <a:solidFill>
                  <a:srgbClr val="002060"/>
                </a:solidFill>
              </a:rPr>
              <a:t>pueden</a:t>
            </a:r>
            <a:r>
              <a:rPr lang="en-US" dirty="0">
                <a:solidFill>
                  <a:srgbClr val="002060"/>
                </a:solidFill>
              </a:rPr>
              <a:t> </a:t>
            </a:r>
            <a:r>
              <a:rPr lang="en-US" dirty="0" err="1">
                <a:solidFill>
                  <a:srgbClr val="002060"/>
                </a:solidFill>
              </a:rPr>
              <a:t>obtener</a:t>
            </a:r>
            <a:r>
              <a:rPr lang="en-US" dirty="0">
                <a:solidFill>
                  <a:srgbClr val="002060"/>
                </a:solidFill>
              </a:rPr>
              <a:t> </a:t>
            </a:r>
            <a:r>
              <a:rPr lang="en-US" dirty="0" err="1">
                <a:solidFill>
                  <a:srgbClr val="002060"/>
                </a:solidFill>
              </a:rPr>
              <a:t>créditos</a:t>
            </a:r>
            <a:r>
              <a:rPr lang="en-US" dirty="0">
                <a:solidFill>
                  <a:srgbClr val="002060"/>
                </a:solidFill>
              </a:rPr>
              <a:t> </a:t>
            </a:r>
            <a:r>
              <a:rPr lang="en-US" dirty="0" err="1">
                <a:solidFill>
                  <a:srgbClr val="002060"/>
                </a:solidFill>
              </a:rPr>
              <a:t>universitarios</a:t>
            </a:r>
            <a:r>
              <a:rPr lang="en-US" dirty="0">
                <a:solidFill>
                  <a:srgbClr val="002060"/>
                </a:solidFill>
              </a:rPr>
              <a:t>, de </a:t>
            </a:r>
            <a:r>
              <a:rPr lang="en-US" dirty="0" err="1">
                <a:solidFill>
                  <a:srgbClr val="002060"/>
                </a:solidFill>
              </a:rPr>
              <a:t>varias</a:t>
            </a:r>
            <a:r>
              <a:rPr lang="en-US" dirty="0">
                <a:solidFill>
                  <a:srgbClr val="002060"/>
                </a:solidFill>
              </a:rPr>
              <a:t> </a:t>
            </a:r>
            <a:r>
              <a:rPr lang="en-US" dirty="0" err="1">
                <a:solidFill>
                  <a:srgbClr val="002060"/>
                </a:solidFill>
              </a:rPr>
              <a:t>formas</a:t>
            </a:r>
            <a:r>
              <a:rPr lang="en-US" dirty="0">
                <a:solidFill>
                  <a:srgbClr val="002060"/>
                </a:solidFill>
              </a:rPr>
              <a:t>, </a:t>
            </a:r>
            <a:r>
              <a:rPr lang="en-US" dirty="0" err="1">
                <a:solidFill>
                  <a:srgbClr val="002060"/>
                </a:solidFill>
              </a:rPr>
              <a:t>demostrando</a:t>
            </a:r>
            <a:r>
              <a:rPr lang="en-US" dirty="0">
                <a:solidFill>
                  <a:srgbClr val="002060"/>
                </a:solidFill>
              </a:rPr>
              <a:t> </a:t>
            </a:r>
            <a:r>
              <a:rPr lang="en-US" dirty="0" err="1">
                <a:solidFill>
                  <a:srgbClr val="002060"/>
                </a:solidFill>
              </a:rPr>
              <a:t>sus</a:t>
            </a:r>
            <a:r>
              <a:rPr lang="en-US" dirty="0">
                <a:solidFill>
                  <a:srgbClr val="002060"/>
                </a:solidFill>
              </a:rPr>
              <a:t> </a:t>
            </a:r>
            <a:r>
              <a:rPr lang="en-US" dirty="0" err="1">
                <a:solidFill>
                  <a:srgbClr val="002060"/>
                </a:solidFill>
              </a:rPr>
              <a:t>altas</a:t>
            </a:r>
            <a:r>
              <a:rPr lang="en-US" dirty="0">
                <a:solidFill>
                  <a:srgbClr val="002060"/>
                </a:solidFill>
              </a:rPr>
              <a:t> </a:t>
            </a:r>
            <a:r>
              <a:rPr lang="en-US" dirty="0" err="1">
                <a:solidFill>
                  <a:srgbClr val="002060"/>
                </a:solidFill>
              </a:rPr>
              <a:t>competencias</a:t>
            </a:r>
            <a:r>
              <a:rPr lang="en-US" dirty="0">
                <a:solidFill>
                  <a:srgbClr val="002060"/>
                </a:solidFill>
              </a:rPr>
              <a:t> </a:t>
            </a:r>
            <a:r>
              <a:rPr lang="en-US" dirty="0" err="1">
                <a:solidFill>
                  <a:srgbClr val="002060"/>
                </a:solidFill>
              </a:rPr>
              <a:t>lingüísticas</a:t>
            </a:r>
            <a:r>
              <a:rPr lang="en-US" dirty="0">
                <a:solidFill>
                  <a:srgbClr val="002060"/>
                </a:solidFill>
              </a:rPr>
              <a:t> y de </a:t>
            </a:r>
            <a:r>
              <a:rPr lang="en-US" dirty="0" err="1">
                <a:solidFill>
                  <a:srgbClr val="002060"/>
                </a:solidFill>
              </a:rPr>
              <a:t>alfabetización</a:t>
            </a:r>
            <a:r>
              <a:rPr lang="en-US" dirty="0">
                <a:solidFill>
                  <a:srgbClr val="002060"/>
                </a:solidFill>
              </a:rPr>
              <a:t> </a:t>
            </a:r>
            <a:r>
              <a:rPr lang="en-US" dirty="0" err="1">
                <a:solidFill>
                  <a:srgbClr val="002060"/>
                </a:solidFill>
              </a:rPr>
              <a:t>bilingües</a:t>
            </a:r>
            <a:r>
              <a:rPr lang="en-US" dirty="0">
                <a:solidFill>
                  <a:srgbClr val="002060"/>
                </a:solidFill>
              </a:rPr>
              <a:t>. </a:t>
            </a:r>
            <a:endParaRPr lang="en-US" sz="2400" dirty="0">
              <a:solidFill>
                <a:srgbClr val="002060"/>
              </a:solidFill>
            </a:endParaRPr>
          </a:p>
          <a:p>
            <a:pPr lvl="0">
              <a:spcBef>
                <a:spcPts val="0"/>
              </a:spcBef>
              <a:buNone/>
            </a:pPr>
            <a:endParaRPr lang="en-US" sz="2400" b="1" dirty="0">
              <a:solidFill>
                <a:srgbClr val="002060"/>
              </a:solidFill>
            </a:endParaRPr>
          </a:p>
          <a:p>
            <a:pPr marL="228600" lvl="0" algn="ctr">
              <a:lnSpc>
                <a:spcPct val="100000"/>
              </a:lnSpc>
              <a:spcAft>
                <a:spcPts val="0"/>
              </a:spcAft>
              <a:buNone/>
            </a:pPr>
            <a:endParaRPr lang="en" sz="2400" dirty="0">
              <a:solidFill>
                <a:srgbClr val="002060"/>
              </a:solidFill>
            </a:endParaRPr>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6</a:t>
            </a:fld>
            <a:endParaRPr lang="en"/>
          </a:p>
        </p:txBody>
      </p:sp>
      <p:sp>
        <p:nvSpPr>
          <p:cNvPr id="7" name="TextBox 6"/>
          <p:cNvSpPr txBox="1"/>
          <p:nvPr/>
        </p:nvSpPr>
        <p:spPr>
          <a:xfrm>
            <a:off x="152400" y="249019"/>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145471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42408-F5EF-4EFF-A6A4-DB04D3B9B329}"/>
              </a:ext>
            </a:extLst>
          </p:cNvPr>
          <p:cNvSpPr>
            <a:spLocks noGrp="1"/>
          </p:cNvSpPr>
          <p:nvPr>
            <p:ph type="sldNum" sz="quarter" idx="12"/>
          </p:nvPr>
        </p:nvSpPr>
        <p:spPr/>
        <p:txBody>
          <a:bodyPr/>
          <a:lstStyle/>
          <a:p>
            <a:pPr lvl="0">
              <a:spcBef>
                <a:spcPts val="0"/>
              </a:spcBef>
              <a:buNone/>
            </a:pPr>
            <a:fld id="{00000000-1234-1234-1234-123412341234}" type="slidenum">
              <a:rPr lang="en" smtClean="0"/>
              <a:t>7</a:t>
            </a:fld>
            <a:endParaRPr lang="en"/>
          </a:p>
        </p:txBody>
      </p:sp>
      <p:sp>
        <p:nvSpPr>
          <p:cNvPr id="4" name="TextBox 3">
            <a:extLst>
              <a:ext uri="{FF2B5EF4-FFF2-40B4-BE49-F238E27FC236}">
                <a16:creationId xmlns:a16="http://schemas.microsoft.com/office/drawing/2014/main" id="{63AAB390-3392-4F0A-AE46-193EBF54CECB}"/>
              </a:ext>
            </a:extLst>
          </p:cNvPr>
          <p:cNvSpPr txBox="1"/>
          <p:nvPr/>
        </p:nvSpPr>
        <p:spPr>
          <a:xfrm>
            <a:off x="228600" y="277785"/>
            <a:ext cx="8686800" cy="461665"/>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La </a:t>
            </a:r>
            <a:r>
              <a:rPr lang="en-US" sz="2400" dirty="0" err="1">
                <a:solidFill>
                  <a:srgbClr val="002060"/>
                </a:solidFill>
                <a:latin typeface="Calibri" panose="020F0502020204030204" pitchFamily="34" charset="0"/>
                <a:cs typeface="Calibri" panose="020F0502020204030204" pitchFamily="34" charset="0"/>
              </a:rPr>
              <a:t>participación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los</a:t>
            </a:r>
            <a:r>
              <a:rPr lang="en-US" sz="2400" dirty="0">
                <a:solidFill>
                  <a:srgbClr val="002060"/>
                </a:solidFill>
                <a:latin typeface="Calibri" panose="020F0502020204030204" pitchFamily="34" charset="0"/>
                <a:cs typeface="Calibri" panose="020F0502020204030204" pitchFamily="34" charset="0"/>
              </a:rPr>
              <a:t> </a:t>
            </a:r>
            <a:r>
              <a:rPr lang="pt-BR" sz="2400" dirty="0">
                <a:solidFill>
                  <a:srgbClr val="002060"/>
                </a:solidFill>
                <a:latin typeface="Calibri" panose="020F0502020204030204" pitchFamily="34" charset="0"/>
                <a:cs typeface="Calibri" panose="020F0502020204030204" pitchFamily="34" charset="0"/>
              </a:rPr>
              <a:t>programas de </a:t>
            </a:r>
            <a:r>
              <a:rPr lang="pt-BR" sz="2400" dirty="0" err="1">
                <a:solidFill>
                  <a:srgbClr val="002060"/>
                </a:solidFill>
                <a:latin typeface="Calibri" panose="020F0502020204030204" pitchFamily="34" charset="0"/>
                <a:cs typeface="Calibri" panose="020F0502020204030204" pitchFamily="34" charset="0"/>
              </a:rPr>
              <a:t>Sello</a:t>
            </a:r>
            <a:r>
              <a:rPr lang="pt-BR"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Alfabetismo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Bilingüe</a:t>
            </a:r>
            <a:endParaRPr lang="en-US" sz="24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60DB56B-6789-4045-B8C2-8AC217C0CC92}"/>
              </a:ext>
            </a:extLst>
          </p:cNvPr>
          <p:cNvSpPr txBox="1"/>
          <p:nvPr/>
        </p:nvSpPr>
        <p:spPr>
          <a:xfrm>
            <a:off x="304800" y="4691444"/>
            <a:ext cx="1952779"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(Seal of Biliteracy, 2020)</a:t>
            </a:r>
          </a:p>
        </p:txBody>
      </p:sp>
      <p:pic>
        <p:nvPicPr>
          <p:cNvPr id="6" name="Picture 5">
            <a:extLst>
              <a:ext uri="{FF2B5EF4-FFF2-40B4-BE49-F238E27FC236}">
                <a16:creationId xmlns:a16="http://schemas.microsoft.com/office/drawing/2014/main" id="{A5E05C29-1673-49FB-AC46-38EEA3FDEC43}"/>
              </a:ext>
            </a:extLst>
          </p:cNvPr>
          <p:cNvPicPr>
            <a:picLocks noChangeAspect="1"/>
          </p:cNvPicPr>
          <p:nvPr/>
        </p:nvPicPr>
        <p:blipFill>
          <a:blip r:embed="rId3"/>
          <a:stretch>
            <a:fillRect/>
          </a:stretch>
        </p:blipFill>
        <p:spPr>
          <a:xfrm>
            <a:off x="1676400" y="748788"/>
            <a:ext cx="5486400" cy="3942656"/>
          </a:xfrm>
          <a:prstGeom prst="rect">
            <a:avLst/>
          </a:prstGeom>
        </p:spPr>
      </p:pic>
    </p:spTree>
    <p:extLst>
      <p:ext uri="{BB962C8B-B14F-4D97-AF65-F5344CB8AC3E}">
        <p14:creationId xmlns:p14="http://schemas.microsoft.com/office/powerpoint/2010/main" val="215985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33400" y="1352550"/>
            <a:ext cx="7315200" cy="830997"/>
          </a:xfrm>
          <a:prstGeom prst="rect">
            <a:avLst/>
          </a:prstGeom>
          <a:noFill/>
        </p:spPr>
        <p:txBody>
          <a:bodyPr wrap="square" rtlCol="0">
            <a:spAutoFit/>
          </a:bodyPr>
          <a:lstStyle/>
          <a:p>
            <a:pPr marL="457200" indent="-457200">
              <a:buAutoNum type="arabicPeriod"/>
            </a:pPr>
            <a:r>
              <a:rPr lang="en-US" sz="2400" b="1" dirty="0">
                <a:solidFill>
                  <a:srgbClr val="002060"/>
                </a:solidFill>
                <a:latin typeface="Calibri" panose="020F0502020204030204" pitchFamily="34" charset="0"/>
                <a:cs typeface="Calibri" panose="020F0502020204030204" pitchFamily="34" charset="0"/>
              </a:rPr>
              <a:t>¿</a:t>
            </a:r>
            <a:r>
              <a:rPr lang="en-US" sz="2400" b="1" dirty="0" err="1">
                <a:solidFill>
                  <a:srgbClr val="002060"/>
                </a:solidFill>
                <a:latin typeface="Calibri" panose="020F0502020204030204" pitchFamily="34" charset="0"/>
                <a:cs typeface="Calibri" panose="020F0502020204030204" pitchFamily="34" charset="0"/>
              </a:rPr>
              <a:t>Qué</a:t>
            </a:r>
            <a:r>
              <a:rPr lang="en-US" sz="2400" b="1" dirty="0">
                <a:solidFill>
                  <a:srgbClr val="002060"/>
                </a:solidFill>
                <a:latin typeface="Calibri" panose="020F0502020204030204" pitchFamily="34" charset="0"/>
                <a:cs typeface="Calibri" panose="020F0502020204030204" pitchFamily="34" charset="0"/>
              </a:rPr>
              <a:t> son los </a:t>
            </a:r>
            <a:r>
              <a:rPr lang="en-US" sz="2400" b="1" dirty="0" err="1">
                <a:solidFill>
                  <a:srgbClr val="002060"/>
                </a:solidFill>
                <a:latin typeface="Calibri" panose="020F0502020204030204" pitchFamily="34" charset="0"/>
                <a:cs typeface="Calibri" panose="020F0502020204030204" pitchFamily="34" charset="0"/>
              </a:rPr>
              <a:t>Sellos</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Bilingües</a:t>
            </a:r>
            <a:r>
              <a:rPr lang="en-US" sz="2400" b="1" dirty="0">
                <a:solidFill>
                  <a:srgbClr val="002060"/>
                </a:solidFill>
                <a:latin typeface="Calibri" panose="020F0502020204030204" pitchFamily="34" charset="0"/>
                <a:cs typeface="Calibri" panose="020F0502020204030204" pitchFamily="34" charset="0"/>
              </a:rPr>
              <a:t> y </a:t>
            </a:r>
            <a:r>
              <a:rPr lang="en-US" sz="2400" b="1" dirty="0" err="1">
                <a:solidFill>
                  <a:srgbClr val="002060"/>
                </a:solidFill>
                <a:latin typeface="Calibri" panose="020F0502020204030204" pitchFamily="34" charset="0"/>
                <a:cs typeface="Calibri" panose="020F0502020204030204" pitchFamily="34" charset="0"/>
              </a:rPr>
              <a:t>Multilingües</a:t>
            </a:r>
            <a:r>
              <a:rPr lang="en-US" sz="2400" b="1" dirty="0">
                <a:solidFill>
                  <a:srgbClr val="002060"/>
                </a:solidFill>
                <a:latin typeface="Calibri" panose="020F0502020204030204" pitchFamily="34" charset="0"/>
                <a:cs typeface="Calibri" panose="020F0502020204030204" pitchFamily="34" charset="0"/>
              </a:rPr>
              <a:t> y el </a:t>
            </a:r>
            <a:r>
              <a:rPr lang="en-US" sz="2400" b="1" dirty="0" err="1">
                <a:solidFill>
                  <a:srgbClr val="002060"/>
                </a:solidFill>
                <a:latin typeface="Calibri" panose="020F0502020204030204" pitchFamily="34" charset="0"/>
                <a:cs typeface="Calibri" panose="020F0502020204030204" pitchFamily="34" charset="0"/>
              </a:rPr>
              <a:t>Certificado</a:t>
            </a:r>
            <a:r>
              <a:rPr lang="en-US" sz="2400" b="1" dirty="0">
                <a:solidFill>
                  <a:srgbClr val="002060"/>
                </a:solidFill>
                <a:latin typeface="Calibri" panose="020F0502020204030204" pitchFamily="34" charset="0"/>
                <a:cs typeface="Calibri" panose="020F0502020204030204" pitchFamily="34" charset="0"/>
              </a:rPr>
              <a:t> de </a:t>
            </a:r>
            <a:r>
              <a:rPr lang="en-US" sz="2400" b="1" dirty="0" err="1">
                <a:solidFill>
                  <a:srgbClr val="002060"/>
                </a:solidFill>
                <a:latin typeface="Calibri" panose="020F0502020204030204" pitchFamily="34" charset="0"/>
                <a:cs typeface="Calibri" panose="020F0502020204030204" pitchFamily="34" charset="0"/>
              </a:rPr>
              <a:t>Competencia</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Lingüística</a:t>
            </a:r>
            <a:r>
              <a:rPr lang="en-US" sz="2400" b="1" dirty="0">
                <a:solidFill>
                  <a:srgbClr val="002060"/>
                </a:solidFill>
                <a:latin typeface="Calibri" panose="020F0502020204030204" pitchFamily="34" charset="0"/>
                <a:cs typeface="Calibri" panose="020F0502020204030204" pitchFamily="34" charset="0"/>
              </a:rPr>
              <a:t>?</a:t>
            </a:r>
          </a:p>
        </p:txBody>
      </p:sp>
      <p:sp>
        <p:nvSpPr>
          <p:cNvPr id="13" name="TextBox 12"/>
          <p:cNvSpPr txBox="1"/>
          <p:nvPr/>
        </p:nvSpPr>
        <p:spPr>
          <a:xfrm>
            <a:off x="990600" y="2212375"/>
            <a:ext cx="7619999" cy="2308324"/>
          </a:xfrm>
          <a:prstGeom prst="rect">
            <a:avLst/>
          </a:prstGeom>
          <a:noFill/>
        </p:spPr>
        <p:txBody>
          <a:bodyPr wrap="square" rtlCol="0">
            <a:spAutoFit/>
          </a:bodyPr>
          <a:lstStyle/>
          <a:p>
            <a:r>
              <a:rPr lang="en-US" sz="2400" dirty="0" err="1">
                <a:solidFill>
                  <a:srgbClr val="002060"/>
                </a:solidFill>
                <a:latin typeface="Calibri" panose="020F0502020204030204" pitchFamily="34" charset="0"/>
                <a:cs typeface="Calibri" panose="020F0502020204030204" pitchFamily="34" charset="0"/>
              </a:rPr>
              <a:t>Muchos</a:t>
            </a:r>
            <a:r>
              <a:rPr lang="en-US" sz="2400" dirty="0">
                <a:solidFill>
                  <a:srgbClr val="002060"/>
                </a:solidFill>
                <a:latin typeface="Calibri" panose="020F0502020204030204" pitchFamily="34" charset="0"/>
                <a:cs typeface="Calibri" panose="020F0502020204030204" pitchFamily="34" charset="0"/>
              </a:rPr>
              <a:t> de los </a:t>
            </a:r>
            <a:r>
              <a:rPr lang="en-US" sz="2400" dirty="0" err="1">
                <a:solidFill>
                  <a:srgbClr val="002060"/>
                </a:solidFill>
                <a:latin typeface="Calibri" panose="020F0502020204030204" pitchFamily="34" charset="0"/>
                <a:cs typeface="Calibri" panose="020F0502020204030204" pitchFamily="34" charset="0"/>
              </a:rPr>
              <a:t>distritos</a:t>
            </a:r>
            <a:r>
              <a:rPr lang="en-US" sz="2400" dirty="0">
                <a:solidFill>
                  <a:srgbClr val="002060"/>
                </a:solidFill>
                <a:latin typeface="Calibri" panose="020F0502020204030204" pitchFamily="34" charset="0"/>
                <a:cs typeface="Calibri" panose="020F0502020204030204" pitchFamily="34" charset="0"/>
              </a:rPr>
              <a:t> de Minnesota </a:t>
            </a:r>
            <a:r>
              <a:rPr lang="en-US" sz="2400" dirty="0" err="1">
                <a:solidFill>
                  <a:srgbClr val="002060"/>
                </a:solidFill>
                <a:latin typeface="Calibri" panose="020F0502020204030204" pitchFamily="34" charset="0"/>
                <a:cs typeface="Calibri" panose="020F0502020204030204" pitchFamily="34" charset="0"/>
              </a:rPr>
              <a:t>otorgan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sellos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bilingües</a:t>
            </a:r>
            <a:r>
              <a:rPr lang="en-US" sz="2400" dirty="0">
                <a:solidFill>
                  <a:srgbClr val="002060"/>
                </a:solidFill>
                <a:latin typeface="Calibri" panose="020F0502020204030204" pitchFamily="34" charset="0"/>
                <a:cs typeface="Calibri" panose="020F0502020204030204" pitchFamily="34" charset="0"/>
              </a:rPr>
              <a:t> y </a:t>
            </a:r>
            <a:r>
              <a:rPr lang="en-US" sz="2400" dirty="0" err="1">
                <a:solidFill>
                  <a:srgbClr val="002060"/>
                </a:solidFill>
                <a:latin typeface="Calibri" panose="020F0502020204030204" pitchFamily="34" charset="0"/>
                <a:cs typeface="Calibri" panose="020F0502020204030204" pitchFamily="34" charset="0"/>
              </a:rPr>
              <a:t>multilingües</a:t>
            </a:r>
            <a:r>
              <a:rPr lang="en-US" sz="2400" dirty="0">
                <a:solidFill>
                  <a:srgbClr val="002060"/>
                </a:solidFill>
                <a:latin typeface="Calibri" panose="020F0502020204030204" pitchFamily="34" charset="0"/>
                <a:cs typeface="Calibri" panose="020F0502020204030204" pitchFamily="34" charset="0"/>
              </a:rPr>
              <a:t> a los </a:t>
            </a:r>
            <a:r>
              <a:rPr lang="en-US" sz="2400" dirty="0" err="1">
                <a:solidFill>
                  <a:srgbClr val="002060"/>
                </a:solidFill>
                <a:latin typeface="Calibri" panose="020F0502020204030204" pitchFamily="34" charset="0"/>
                <a:cs typeface="Calibri" panose="020F0502020204030204" pitchFamily="34" charset="0"/>
              </a:rPr>
              <a:t>graduados</a:t>
            </a:r>
            <a:r>
              <a:rPr lang="en-US"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preparatoria</a:t>
            </a:r>
            <a:r>
              <a:rPr lang="en-US" sz="2400" dirty="0">
                <a:solidFill>
                  <a:srgbClr val="002060"/>
                </a:solidFill>
                <a:latin typeface="Calibri" panose="020F0502020204030204" pitchFamily="34" charset="0"/>
                <a:cs typeface="Calibri" panose="020F0502020204030204" pitchFamily="34" charset="0"/>
              </a:rPr>
              <a:t> que </a:t>
            </a:r>
            <a:r>
              <a:rPr lang="en-US" sz="2400" dirty="0" err="1">
                <a:solidFill>
                  <a:srgbClr val="002060"/>
                </a:solidFill>
                <a:latin typeface="Calibri" panose="020F0502020204030204" pitchFamily="34" charset="0"/>
                <a:cs typeface="Calibri" panose="020F0502020204030204" pitchFamily="34" charset="0"/>
              </a:rPr>
              <a:t>demuestran</a:t>
            </a:r>
            <a:r>
              <a:rPr lang="en-US" sz="2400" dirty="0">
                <a:solidFill>
                  <a:srgbClr val="002060"/>
                </a:solidFill>
                <a:latin typeface="Calibri" panose="020F0502020204030204" pitchFamily="34" charset="0"/>
                <a:cs typeface="Calibri" panose="020F0502020204030204" pitchFamily="34" charset="0"/>
              </a:rPr>
              <a:t> los </a:t>
            </a:r>
            <a:r>
              <a:rPr lang="en-US" sz="2400" dirty="0" err="1">
                <a:solidFill>
                  <a:srgbClr val="002060"/>
                </a:solidFill>
                <a:latin typeface="Calibri" panose="020F0502020204030204" pitchFamily="34" charset="0"/>
                <a:cs typeface="Calibri" panose="020F0502020204030204" pitchFamily="34" charset="0"/>
              </a:rPr>
              <a:t>niveles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requeridos</a:t>
            </a:r>
            <a:r>
              <a:rPr lang="en-US"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competencia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lingüística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comprensión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auditiva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habla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lectura</a:t>
            </a:r>
            <a:r>
              <a:rPr lang="en-US" sz="2400" dirty="0">
                <a:solidFill>
                  <a:srgbClr val="002060"/>
                </a:solidFill>
                <a:latin typeface="Calibri" panose="020F0502020204030204" pitchFamily="34" charset="0"/>
                <a:cs typeface="Calibri" panose="020F0502020204030204" pitchFamily="34" charset="0"/>
              </a:rPr>
              <a:t>, y </a:t>
            </a:r>
            <a:r>
              <a:rPr lang="en-US" sz="2400" dirty="0" err="1">
                <a:solidFill>
                  <a:srgbClr val="002060"/>
                </a:solidFill>
                <a:latin typeface="Calibri" panose="020F0502020204030204" pitchFamily="34" charset="0"/>
                <a:cs typeface="Calibri" panose="020F0502020204030204" pitchFamily="34" charset="0"/>
              </a:rPr>
              <a:t>escritura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otros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idiomas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distintos</a:t>
            </a:r>
            <a:r>
              <a:rPr lang="en-US" sz="2400" dirty="0">
                <a:solidFill>
                  <a:srgbClr val="002060"/>
                </a:solidFill>
                <a:latin typeface="Calibri" panose="020F0502020204030204" pitchFamily="34" charset="0"/>
                <a:cs typeface="Calibri" panose="020F0502020204030204" pitchFamily="34" charset="0"/>
              </a:rPr>
              <a:t> del </a:t>
            </a:r>
            <a:r>
              <a:rPr lang="en-US" sz="2400" dirty="0" err="1">
                <a:solidFill>
                  <a:srgbClr val="002060"/>
                </a:solidFill>
                <a:latin typeface="Calibri" panose="020F0502020204030204" pitchFamily="34" charset="0"/>
                <a:cs typeface="Calibri" panose="020F0502020204030204" pitchFamily="34" charset="0"/>
              </a:rPr>
              <a:t>inglés</a:t>
            </a:r>
            <a:r>
              <a:rPr lang="en-US" sz="2400" dirty="0">
                <a:solidFill>
                  <a:srgbClr val="002060"/>
                </a:solidFill>
                <a:latin typeface="Calibri" panose="020F0502020204030204" pitchFamily="34" charset="0"/>
                <a:cs typeface="Calibri" panose="020F0502020204030204" pitchFamily="34" charset="0"/>
              </a:rPr>
              <a:t>. </a:t>
            </a:r>
          </a:p>
          <a:p>
            <a:endParaRPr lang="en-US" sz="2400" dirty="0">
              <a:solidFill>
                <a:srgbClr val="002060"/>
              </a:solidFill>
            </a:endParaRPr>
          </a:p>
        </p:txBody>
      </p:sp>
      <p:sp>
        <p:nvSpPr>
          <p:cNvPr id="2" name="Slide Number Placeholder 1"/>
          <p:cNvSpPr>
            <a:spLocks noGrp="1"/>
          </p:cNvSpPr>
          <p:nvPr>
            <p:ph type="sldNum" idx="12"/>
          </p:nvPr>
        </p:nvSpPr>
        <p:spPr>
          <a:xfrm>
            <a:off x="8142221" y="4284726"/>
            <a:ext cx="548700" cy="393600"/>
          </a:xfrm>
        </p:spPr>
        <p:txBody>
          <a:bodyPr/>
          <a:lstStyle/>
          <a:p>
            <a:pPr lvl="0">
              <a:spcBef>
                <a:spcPts val="0"/>
              </a:spcBef>
              <a:buNone/>
            </a:pPr>
            <a:fld id="{00000000-1234-1234-1234-123412341234}" type="slidenum">
              <a:rPr lang="en" smtClean="0"/>
              <a:t>8</a:t>
            </a:fld>
            <a:endParaRPr lang="en"/>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5"/>
            <a:ext cx="1924720" cy="863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03D5B7AC-7036-4062-89CA-497A82963F84}"/>
              </a:ext>
            </a:extLst>
          </p:cNvPr>
          <p:cNvSpPr txBox="1"/>
          <p:nvPr/>
        </p:nvSpPr>
        <p:spPr>
          <a:xfrm>
            <a:off x="1143000" y="1015484"/>
            <a:ext cx="1417376" cy="184666"/>
          </a:xfrm>
          <a:prstGeom prst="rect">
            <a:avLst/>
          </a:prstGeom>
          <a:noFill/>
        </p:spPr>
        <p:txBody>
          <a:bodyPr wrap="none" rtlCol="0">
            <a:spAutoFit/>
          </a:bodyPr>
          <a:lstStyle/>
          <a:p>
            <a:r>
              <a:rPr lang="en-US" sz="600" dirty="0"/>
              <a:t>Minnesota Department of Education</a:t>
            </a:r>
          </a:p>
        </p:txBody>
      </p:sp>
      <p:sp>
        <p:nvSpPr>
          <p:cNvPr id="9" name="TextBox 8">
            <a:extLst>
              <a:ext uri="{FF2B5EF4-FFF2-40B4-BE49-F238E27FC236}">
                <a16:creationId xmlns:a16="http://schemas.microsoft.com/office/drawing/2014/main" id="{936C3DBC-76CF-4DAD-AD2E-8574A83D534C}"/>
              </a:ext>
            </a:extLst>
          </p:cNvPr>
          <p:cNvSpPr txBox="1"/>
          <p:nvPr/>
        </p:nvSpPr>
        <p:spPr>
          <a:xfrm>
            <a:off x="304800" y="4857750"/>
            <a:ext cx="2523448" cy="246221"/>
          </a:xfrm>
          <a:prstGeom prst="rect">
            <a:avLst/>
          </a:prstGeom>
          <a:noFill/>
        </p:spPr>
        <p:txBody>
          <a:bodyPr wrap="none" rtlCol="0">
            <a:spAutoFit/>
          </a:bodyPr>
          <a:lstStyle/>
          <a:p>
            <a:r>
              <a:rPr lang="en-US" sz="1000" dirty="0">
                <a:solidFill>
                  <a:srgbClr val="002060"/>
                </a:solidFill>
                <a:latin typeface="Calibri" panose="020F0502020204030204" pitchFamily="34" charset="0"/>
                <a:cs typeface="Calibri" panose="020F0502020204030204" pitchFamily="34" charset="0"/>
              </a:rPr>
              <a:t>(Minnesota Department of Education, 2020)</a:t>
            </a:r>
          </a:p>
        </p:txBody>
      </p:sp>
    </p:spTree>
    <p:extLst>
      <p:ext uri="{BB962C8B-B14F-4D97-AF65-F5344CB8AC3E}">
        <p14:creationId xmlns:p14="http://schemas.microsoft.com/office/powerpoint/2010/main" val="32254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430354" y="1546223"/>
            <a:ext cx="8077200" cy="830997"/>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2.  ¿</a:t>
            </a:r>
            <a:r>
              <a:rPr lang="en-US" sz="2400" b="1" dirty="0" err="1">
                <a:solidFill>
                  <a:srgbClr val="002060"/>
                </a:solidFill>
                <a:latin typeface="Calibri" panose="020F0502020204030204" pitchFamily="34" charset="0"/>
                <a:cs typeface="Calibri" panose="020F0502020204030204" pitchFamily="34" charset="0"/>
              </a:rPr>
              <a:t>Cuáles</a:t>
            </a:r>
            <a:r>
              <a:rPr lang="en-US" sz="2400" b="1" dirty="0">
                <a:solidFill>
                  <a:srgbClr val="002060"/>
                </a:solidFill>
                <a:latin typeface="Calibri" panose="020F0502020204030204" pitchFamily="34" charset="0"/>
                <a:cs typeface="Calibri" panose="020F0502020204030204" pitchFamily="34" charset="0"/>
              </a:rPr>
              <a:t> son los </a:t>
            </a:r>
            <a:r>
              <a:rPr lang="en-US" sz="2400" b="1" dirty="0" err="1">
                <a:solidFill>
                  <a:srgbClr val="002060"/>
                </a:solidFill>
                <a:latin typeface="Calibri" panose="020F0502020204030204" pitchFamily="34" charset="0"/>
                <a:cs typeface="Calibri" panose="020F0502020204030204" pitchFamily="34" charset="0"/>
              </a:rPr>
              <a:t>beneficios</a:t>
            </a:r>
            <a:r>
              <a:rPr lang="en-US" sz="2400" b="1" dirty="0">
                <a:solidFill>
                  <a:srgbClr val="002060"/>
                </a:solidFill>
                <a:latin typeface="Calibri" panose="020F0502020204030204" pitchFamily="34" charset="0"/>
                <a:cs typeface="Calibri" panose="020F0502020204030204" pitchFamily="34" charset="0"/>
              </a:rPr>
              <a:t> de </a:t>
            </a:r>
            <a:r>
              <a:rPr lang="en-US" sz="2400" b="1" dirty="0" err="1">
                <a:solidFill>
                  <a:srgbClr val="002060"/>
                </a:solidFill>
                <a:latin typeface="Calibri" panose="020F0502020204030204" pitchFamily="34" charset="0"/>
                <a:cs typeface="Calibri" panose="020F0502020204030204" pitchFamily="34" charset="0"/>
              </a:rPr>
              <a:t>ganar</a:t>
            </a:r>
            <a:r>
              <a:rPr lang="en-US" sz="2400" b="1" dirty="0">
                <a:solidFill>
                  <a:srgbClr val="002060"/>
                </a:solidFill>
                <a:latin typeface="Calibri" panose="020F0502020204030204" pitchFamily="34" charset="0"/>
                <a:cs typeface="Calibri" panose="020F0502020204030204" pitchFamily="34" charset="0"/>
              </a:rPr>
              <a:t> un </a:t>
            </a:r>
            <a:r>
              <a:rPr lang="en-US" sz="2400" b="1" dirty="0" err="1">
                <a:solidFill>
                  <a:srgbClr val="002060"/>
                </a:solidFill>
                <a:latin typeface="Calibri" panose="020F0502020204030204" pitchFamily="34" charset="0"/>
                <a:cs typeface="Calibri" panose="020F0502020204030204" pitchFamily="34" charset="0"/>
              </a:rPr>
              <a:t>Sello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Bilingüe</a:t>
            </a:r>
            <a:r>
              <a:rPr lang="en-US" sz="2400" b="1" dirty="0">
                <a:solidFill>
                  <a:srgbClr val="002060"/>
                </a:solidFill>
                <a:latin typeface="Calibri" panose="020F0502020204030204" pitchFamily="34" charset="0"/>
                <a:cs typeface="Calibri" panose="020F0502020204030204" pitchFamily="34" charset="0"/>
              </a:rPr>
              <a:t> o un </a:t>
            </a:r>
            <a:r>
              <a:rPr lang="en-US" sz="2400" b="1" dirty="0" err="1">
                <a:solidFill>
                  <a:srgbClr val="002060"/>
                </a:solidFill>
                <a:latin typeface="Calibri" panose="020F0502020204030204" pitchFamily="34" charset="0"/>
                <a:cs typeface="Calibri" panose="020F0502020204030204" pitchFamily="34" charset="0"/>
              </a:rPr>
              <a:t>Certificado</a:t>
            </a:r>
            <a:r>
              <a:rPr lang="en-US" sz="2400" b="1" dirty="0">
                <a:solidFill>
                  <a:srgbClr val="002060"/>
                </a:solidFill>
                <a:latin typeface="Calibri" panose="020F0502020204030204" pitchFamily="34" charset="0"/>
                <a:cs typeface="Calibri" panose="020F0502020204030204" pitchFamily="34" charset="0"/>
              </a:rPr>
              <a:t> de </a:t>
            </a:r>
            <a:r>
              <a:rPr lang="en-US" sz="2400" b="1" dirty="0" err="1">
                <a:solidFill>
                  <a:srgbClr val="002060"/>
                </a:solidFill>
                <a:latin typeface="Calibri" panose="020F0502020204030204" pitchFamily="34" charset="0"/>
                <a:cs typeface="Calibri" panose="020F0502020204030204" pitchFamily="34" charset="0"/>
              </a:rPr>
              <a:t>Competencia</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Lingüística</a:t>
            </a:r>
            <a:r>
              <a:rPr lang="en-US" sz="2400" b="1" dirty="0">
                <a:solidFill>
                  <a:srgbClr val="002060"/>
                </a:solidFill>
                <a:latin typeface="Calibri" panose="020F0502020204030204" pitchFamily="34" charset="0"/>
                <a:cs typeface="Calibri" panose="020F0502020204030204" pitchFamily="34" charset="0"/>
              </a:rPr>
              <a:t>?</a:t>
            </a:r>
          </a:p>
        </p:txBody>
      </p:sp>
      <p:sp>
        <p:nvSpPr>
          <p:cNvPr id="13" name="TextBox 12"/>
          <p:cNvSpPr txBox="1"/>
          <p:nvPr/>
        </p:nvSpPr>
        <p:spPr>
          <a:xfrm>
            <a:off x="430354" y="2559655"/>
            <a:ext cx="7917591" cy="1569660"/>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Los colegios y </a:t>
            </a:r>
            <a:r>
              <a:rPr lang="en-US" sz="2400" dirty="0" err="1">
                <a:solidFill>
                  <a:srgbClr val="002060"/>
                </a:solidFill>
                <a:latin typeface="Calibri" panose="020F0502020204030204" pitchFamily="34" charset="0"/>
                <a:cs typeface="Calibri" panose="020F0502020204030204" pitchFamily="34" charset="0"/>
              </a:rPr>
              <a:t>universidades</a:t>
            </a:r>
            <a:r>
              <a:rPr lang="en-US" sz="2400" dirty="0">
                <a:solidFill>
                  <a:srgbClr val="002060"/>
                </a:solidFill>
                <a:latin typeface="Calibri" panose="020F0502020204030204" pitchFamily="34" charset="0"/>
                <a:cs typeface="Calibri" panose="020F0502020204030204" pitchFamily="34" charset="0"/>
              </a:rPr>
              <a:t> del </a:t>
            </a:r>
            <a:r>
              <a:rPr lang="en-US" sz="2400" dirty="0" err="1">
                <a:solidFill>
                  <a:srgbClr val="002060"/>
                </a:solidFill>
                <a:latin typeface="Calibri" panose="020F0502020204030204" pitchFamily="34" charset="0"/>
                <a:cs typeface="Calibri" panose="020F0502020204030204" pitchFamily="34" charset="0"/>
              </a:rPr>
              <a:t>estado</a:t>
            </a:r>
            <a:r>
              <a:rPr lang="en-US" sz="2400" dirty="0">
                <a:solidFill>
                  <a:srgbClr val="002060"/>
                </a:solidFill>
                <a:latin typeface="Calibri" panose="020F0502020204030204" pitchFamily="34" charset="0"/>
                <a:cs typeface="Calibri" panose="020F0502020204030204" pitchFamily="34" charset="0"/>
              </a:rPr>
              <a:t> de Minnesota </a:t>
            </a:r>
            <a:r>
              <a:rPr lang="en-US" sz="2400" dirty="0" err="1">
                <a:solidFill>
                  <a:srgbClr val="002060"/>
                </a:solidFill>
                <a:latin typeface="Calibri" panose="020F0502020204030204" pitchFamily="34" charset="0"/>
                <a:cs typeface="Calibri" panose="020F0502020204030204" pitchFamily="34" charset="0"/>
              </a:rPr>
              <a:t>premiarán</a:t>
            </a:r>
            <a:r>
              <a:rPr lang="en-US" sz="2400" dirty="0">
                <a:solidFill>
                  <a:srgbClr val="002060"/>
                </a:solidFill>
                <a:latin typeface="Calibri" panose="020F0502020204030204" pitchFamily="34" charset="0"/>
                <a:cs typeface="Calibri" panose="020F0502020204030204" pitchFamily="34" charset="0"/>
              </a:rPr>
              <a:t> con </a:t>
            </a:r>
            <a:r>
              <a:rPr lang="en-US" sz="2400" dirty="0" err="1">
                <a:solidFill>
                  <a:srgbClr val="002060"/>
                </a:solidFill>
                <a:latin typeface="Calibri" panose="020F0502020204030204" pitchFamily="34" charset="0"/>
                <a:cs typeface="Calibri" panose="020F0502020204030204" pitchFamily="34" charset="0"/>
              </a:rPr>
              <a:t>semestres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gratuitos</a:t>
            </a:r>
            <a:r>
              <a:rPr lang="en-US" sz="2400" dirty="0">
                <a:solidFill>
                  <a:srgbClr val="002060"/>
                </a:solidFill>
                <a:latin typeface="Calibri" panose="020F0502020204030204" pitchFamily="34" charset="0"/>
                <a:cs typeface="Calibri" panose="020F0502020204030204" pitchFamily="34" charset="0"/>
              </a:rPr>
              <a:t> a los </a:t>
            </a:r>
            <a:r>
              <a:rPr lang="en-US" sz="2400" dirty="0" err="1">
                <a:solidFill>
                  <a:srgbClr val="002060"/>
                </a:solidFill>
                <a:latin typeface="Calibri" panose="020F0502020204030204" pitchFamily="34" charset="0"/>
                <a:cs typeface="Calibri" panose="020F0502020204030204" pitchFamily="34" charset="0"/>
              </a:rPr>
              <a:t>alumnos</a:t>
            </a:r>
            <a:r>
              <a:rPr lang="en-US" sz="2400" dirty="0">
                <a:solidFill>
                  <a:srgbClr val="002060"/>
                </a:solidFill>
                <a:latin typeface="Calibri" panose="020F0502020204030204" pitchFamily="34" charset="0"/>
                <a:cs typeface="Calibri" panose="020F0502020204030204" pitchFamily="34" charset="0"/>
              </a:rPr>
              <a:t> que </a:t>
            </a:r>
            <a:r>
              <a:rPr lang="en-US" sz="2400" dirty="0" err="1">
                <a:solidFill>
                  <a:srgbClr val="002060"/>
                </a:solidFill>
                <a:latin typeface="Calibri" panose="020F0502020204030204" pitchFamily="34" charset="0"/>
                <a:cs typeface="Calibri" panose="020F0502020204030204" pitchFamily="34" charset="0"/>
              </a:rPr>
              <a:t>reciban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sellos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bilingües</a:t>
            </a:r>
            <a:r>
              <a:rPr lang="en-US" sz="2400" dirty="0">
                <a:solidFill>
                  <a:srgbClr val="002060"/>
                </a:solidFill>
                <a:latin typeface="Calibri" panose="020F0502020204030204" pitchFamily="34" charset="0"/>
                <a:cs typeface="Calibri" panose="020F0502020204030204" pitchFamily="34" charset="0"/>
              </a:rPr>
              <a:t> y </a:t>
            </a:r>
            <a:r>
              <a:rPr lang="en-US" sz="2400" dirty="0" err="1">
                <a:solidFill>
                  <a:srgbClr val="002060"/>
                </a:solidFill>
                <a:latin typeface="Calibri" panose="020F0502020204030204" pitchFamily="34" charset="0"/>
                <a:cs typeface="Calibri" panose="020F0502020204030204" pitchFamily="34" charset="0"/>
              </a:rPr>
              <a:t>multilingües</a:t>
            </a:r>
            <a:r>
              <a:rPr lang="en-US" sz="2400" dirty="0">
                <a:solidFill>
                  <a:srgbClr val="002060"/>
                </a:solidFill>
                <a:latin typeface="Calibri" panose="020F0502020204030204" pitchFamily="34" charset="0"/>
                <a:cs typeface="Calibri" panose="020F0502020204030204" pitchFamily="34" charset="0"/>
              </a:rPr>
              <a:t> y </a:t>
            </a:r>
            <a:r>
              <a:rPr lang="en-US" sz="2400" dirty="0" err="1">
                <a:solidFill>
                  <a:srgbClr val="002060"/>
                </a:solidFill>
                <a:latin typeface="Calibri" panose="020F0502020204030204" pitchFamily="34" charset="0"/>
                <a:cs typeface="Calibri" panose="020F0502020204030204" pitchFamily="34" charset="0"/>
              </a:rPr>
              <a:t>certificados</a:t>
            </a:r>
            <a:r>
              <a:rPr lang="en-US" sz="2400" dirty="0">
                <a:solidFill>
                  <a:srgbClr val="002060"/>
                </a:solidFill>
                <a:latin typeface="Calibri" panose="020F0502020204030204" pitchFamily="34" charset="0"/>
                <a:cs typeface="Calibri" panose="020F0502020204030204" pitchFamily="34" charset="0"/>
              </a:rPr>
              <a:t> de </a:t>
            </a:r>
            <a:r>
              <a:rPr lang="en-US" sz="2400" dirty="0" err="1">
                <a:solidFill>
                  <a:srgbClr val="002060"/>
                </a:solidFill>
                <a:latin typeface="Calibri" panose="020F0502020204030204" pitchFamily="34" charset="0"/>
                <a:cs typeface="Calibri" panose="020F0502020204030204" pitchFamily="34" charset="0"/>
              </a:rPr>
              <a:t>competencia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lingüística</a:t>
            </a:r>
            <a:r>
              <a:rPr lang="en-US" sz="2400" dirty="0">
                <a:solidFill>
                  <a:srgbClr val="002060"/>
                </a:solidFill>
                <a:latin typeface="Calibri" panose="020F0502020204030204" pitchFamily="34" charset="0"/>
                <a:cs typeface="Calibri" panose="020F0502020204030204" pitchFamily="34" charset="0"/>
              </a:rPr>
              <a:t>.</a:t>
            </a:r>
          </a:p>
        </p:txBody>
      </p:sp>
      <p:sp>
        <p:nvSpPr>
          <p:cNvPr id="2" name="Slide Number Placeholder 1"/>
          <p:cNvSpPr>
            <a:spLocks noGrp="1"/>
          </p:cNvSpPr>
          <p:nvPr>
            <p:ph type="sldNum" idx="12"/>
          </p:nvPr>
        </p:nvSpPr>
        <p:spPr>
          <a:xfrm>
            <a:off x="8153400" y="4311750"/>
            <a:ext cx="548700" cy="393600"/>
          </a:xfrm>
        </p:spPr>
        <p:txBody>
          <a:bodyPr/>
          <a:lstStyle/>
          <a:p>
            <a:pPr lvl="0">
              <a:spcBef>
                <a:spcPts val="0"/>
              </a:spcBef>
              <a:buNone/>
            </a:pPr>
            <a:fld id="{00000000-1234-1234-1234-123412341234}" type="slidenum">
              <a:rPr lang="en" smtClean="0"/>
              <a:t>9</a:t>
            </a:fld>
            <a:endParaRPr lang="en" dirty="0"/>
          </a:p>
        </p:txBody>
      </p:sp>
      <p:pic>
        <p:nvPicPr>
          <p:cNvPr id="6" name="Picture 2">
            <a:extLst>
              <a:ext uri="{FF2B5EF4-FFF2-40B4-BE49-F238E27FC236}">
                <a16:creationId xmlns:a16="http://schemas.microsoft.com/office/drawing/2014/main" id="{7D43BC8C-4E47-4636-991D-7B23A2EE1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5"/>
            <a:ext cx="1924720" cy="863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E7764E91-B942-44EF-87CF-970456647F7C}"/>
              </a:ext>
            </a:extLst>
          </p:cNvPr>
          <p:cNvSpPr txBox="1"/>
          <p:nvPr/>
        </p:nvSpPr>
        <p:spPr>
          <a:xfrm>
            <a:off x="304800" y="4857750"/>
            <a:ext cx="2523448" cy="246221"/>
          </a:xfrm>
          <a:prstGeom prst="rect">
            <a:avLst/>
          </a:prstGeom>
          <a:noFill/>
        </p:spPr>
        <p:txBody>
          <a:bodyPr wrap="none" rtlCol="0">
            <a:spAutoFit/>
          </a:bodyPr>
          <a:lstStyle/>
          <a:p>
            <a:r>
              <a:rPr lang="en-US" sz="1000" dirty="0">
                <a:solidFill>
                  <a:srgbClr val="002060"/>
                </a:solidFill>
                <a:latin typeface="Calibri" panose="020F0502020204030204" pitchFamily="34" charset="0"/>
                <a:cs typeface="Calibri" panose="020F0502020204030204" pitchFamily="34" charset="0"/>
              </a:rPr>
              <a:t>(Minnesota Department of Education, 2020)</a:t>
            </a:r>
          </a:p>
        </p:txBody>
      </p:sp>
      <p:sp>
        <p:nvSpPr>
          <p:cNvPr id="8" name="TextBox 7">
            <a:extLst>
              <a:ext uri="{FF2B5EF4-FFF2-40B4-BE49-F238E27FC236}">
                <a16:creationId xmlns:a16="http://schemas.microsoft.com/office/drawing/2014/main" id="{2DD4780E-4C70-4E71-9869-509E6F497444}"/>
              </a:ext>
            </a:extLst>
          </p:cNvPr>
          <p:cNvSpPr txBox="1"/>
          <p:nvPr/>
        </p:nvSpPr>
        <p:spPr>
          <a:xfrm>
            <a:off x="1143000" y="1015484"/>
            <a:ext cx="1417376" cy="184666"/>
          </a:xfrm>
          <a:prstGeom prst="rect">
            <a:avLst/>
          </a:prstGeom>
          <a:noFill/>
        </p:spPr>
        <p:txBody>
          <a:bodyPr wrap="none" rtlCol="0">
            <a:spAutoFit/>
          </a:bodyPr>
          <a:lstStyle/>
          <a:p>
            <a:r>
              <a:rPr lang="en-US" sz="600" dirty="0"/>
              <a:t>Minnesota Department of Education</a:t>
            </a:r>
          </a:p>
        </p:txBody>
      </p:sp>
    </p:spTree>
    <p:extLst>
      <p:ext uri="{BB962C8B-B14F-4D97-AF65-F5344CB8AC3E}">
        <p14:creationId xmlns:p14="http://schemas.microsoft.com/office/powerpoint/2010/main" val="42634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2368</TotalTime>
  <Words>3193</Words>
  <Application>Microsoft Macintosh PowerPoint</Application>
  <PresentationFormat>On-screen Show (16:9)</PresentationFormat>
  <Paragraphs>281</Paragraphs>
  <Slides>35</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Amienne</vt:lpstr>
      <vt:lpstr>Arial</vt:lpstr>
      <vt:lpstr>Arial Narrow</vt:lpstr>
      <vt:lpstr>Calibri</vt:lpstr>
      <vt:lpstr>Century Schoolbook</vt:lpstr>
      <vt:lpstr>Courier New</vt:lpstr>
      <vt:lpstr>Hurry Up</vt:lpstr>
      <vt:lpstr>Tahoma</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Opportunities</dc:title>
  <dc:creator>Maureen</dc:creator>
  <cp:lastModifiedBy>Diane J Tedick PhD</cp:lastModifiedBy>
  <cp:revision>552</cp:revision>
  <dcterms:modified xsi:type="dcterms:W3CDTF">2021-03-04T15:20:57Z</dcterms:modified>
</cp:coreProperties>
</file>