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5" r:id="rId1"/>
  </p:sldMasterIdLst>
  <p:notesMasterIdLst>
    <p:notesMasterId r:id="rId37"/>
  </p:notesMasterIdLst>
  <p:sldIdLst>
    <p:sldId id="427" r:id="rId2"/>
    <p:sldId id="362" r:id="rId3"/>
    <p:sldId id="428" r:id="rId4"/>
    <p:sldId id="289" r:id="rId5"/>
    <p:sldId id="440" r:id="rId6"/>
    <p:sldId id="441" r:id="rId7"/>
    <p:sldId id="452" r:id="rId8"/>
    <p:sldId id="443" r:id="rId9"/>
    <p:sldId id="326" r:id="rId10"/>
    <p:sldId id="327" r:id="rId11"/>
    <p:sldId id="328" r:id="rId12"/>
    <p:sldId id="451" r:id="rId13"/>
    <p:sldId id="266" r:id="rId14"/>
    <p:sldId id="288" r:id="rId15"/>
    <p:sldId id="426" r:id="rId16"/>
    <p:sldId id="442" r:id="rId17"/>
    <p:sldId id="294" r:id="rId18"/>
    <p:sldId id="308" r:id="rId19"/>
    <p:sldId id="447" r:id="rId20"/>
    <p:sldId id="503" r:id="rId21"/>
    <p:sldId id="295" r:id="rId22"/>
    <p:sldId id="316" r:id="rId23"/>
    <p:sldId id="265" r:id="rId24"/>
    <p:sldId id="444" r:id="rId25"/>
    <p:sldId id="438" r:id="rId26"/>
    <p:sldId id="461" r:id="rId27"/>
    <p:sldId id="310" r:id="rId28"/>
    <p:sldId id="505" r:id="rId29"/>
    <p:sldId id="455" r:id="rId30"/>
    <p:sldId id="456" r:id="rId31"/>
    <p:sldId id="484" r:id="rId32"/>
    <p:sldId id="319" r:id="rId33"/>
    <p:sldId id="315" r:id="rId34"/>
    <p:sldId id="507" r:id="rId35"/>
    <p:sldId id="544"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8" clrIdx="0"/>
  <p:cmAuthor id="1" name="Tara Fortune"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C9E0"/>
    <a:srgbClr val="FFFF00"/>
    <a:srgbClr val="9AE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81" autoAdjust="0"/>
    <p:restoredTop sz="79592" autoAdjust="0"/>
  </p:normalViewPr>
  <p:slideViewPr>
    <p:cSldViewPr>
      <p:cViewPr varScale="1">
        <p:scale>
          <a:sx n="128" d="100"/>
          <a:sy n="128" d="100"/>
        </p:scale>
        <p:origin x="704" y="17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2025429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i="1"/>
              <a:t>Notes to facilitators in italics.</a:t>
            </a:r>
          </a:p>
          <a:p>
            <a:pPr lvl="0">
              <a:spcBef>
                <a:spcPts val="0"/>
              </a:spcBef>
              <a:buNone/>
            </a:pPr>
            <a:endParaRPr lang="en" i="1" baseline="0" dirty="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i="1" kern="1200" dirty="0">
                <a:solidFill>
                  <a:schemeClr val="tx1"/>
                </a:solidFill>
                <a:effectLst/>
                <a:latin typeface="+mn-lt"/>
                <a:ea typeface="+mn-ea"/>
                <a:cs typeface="+mn-cs"/>
              </a:rPr>
              <a:t>Click on the video icon for video. This is all in English, but it does show an English and a Chinese home language (or heritage?) speaker as well as Spanish speakers. You can stop at 2:06. </a:t>
            </a:r>
          </a:p>
          <a:p>
            <a:pPr>
              <a:buNone/>
            </a:pPr>
            <a:endParaRPr lang="en-US" sz="1100" i="1"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https://www.youtube.com/watch?v=8uBStCM9Fw8</a:t>
            </a:r>
          </a:p>
          <a:p>
            <a:pPr>
              <a:buNone/>
            </a:pPr>
            <a:endParaRPr lang="en-US" sz="1100"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Even though most of these students are Spanish home language speakers, you should point out that many seals have been awarded to English speaking students who have learned Hmong (and other languages) as a second language.</a:t>
            </a:r>
            <a:endParaRPr lang="en-US" sz="11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47011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Students with high levels of bilingualism and biliteracy can earn college credits </a:t>
            </a:r>
            <a:r>
              <a:rPr lang="en-US" dirty="0"/>
              <a:t>even before going to college </a:t>
            </a:r>
            <a:r>
              <a:rPr lang="en" dirty="0"/>
              <a:t>through several different paths. </a:t>
            </a:r>
            <a:r>
              <a:rPr lang="en-US" dirty="0"/>
              <a:t>These</a:t>
            </a:r>
            <a:r>
              <a:rPr lang="en-US" baseline="0" dirty="0"/>
              <a:t> are great ways to </a:t>
            </a:r>
            <a:r>
              <a:rPr lang="en-US" i="0" baseline="0" dirty="0"/>
              <a:t>earn college credit for FREE!</a:t>
            </a:r>
            <a:r>
              <a:rPr lang="en" i="0" dirty="0"/>
              <a:t> </a:t>
            </a:r>
            <a:r>
              <a:rPr lang="en" i="1" dirty="0"/>
              <a:t>Read the slide.  Provide information  only about the</a:t>
            </a:r>
            <a:r>
              <a:rPr lang="en" i="1" baseline="0" dirty="0"/>
              <a:t> </a:t>
            </a:r>
            <a:r>
              <a:rPr lang="en" i="1" dirty="0"/>
              <a:t>options specific to your district.</a:t>
            </a:r>
            <a:endParaRPr lang="en-US" i="1" dirty="0"/>
          </a:p>
          <a:p>
            <a:pPr lvl="0">
              <a:spcBef>
                <a:spcPts val="0"/>
              </a:spcBef>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sz="1100" kern="1200" dirty="0">
                <a:solidFill>
                  <a:schemeClr val="tx1"/>
                </a:solidFill>
                <a:effectLst/>
                <a:ea typeface="+mn-ea"/>
                <a:cs typeface="+mn-cs"/>
              </a:rPr>
              <a:t>Discuss at tables.  Share out a few</a:t>
            </a:r>
            <a:r>
              <a:rPr lang="en-US" sz="1100" kern="1200" baseline="0" dirty="0">
                <a:solidFill>
                  <a:schemeClr val="tx1"/>
                </a:solidFill>
                <a:effectLst/>
                <a:ea typeface="+mn-ea"/>
                <a:cs typeface="+mn-cs"/>
              </a:rPr>
              <a:t> ideas.</a:t>
            </a:r>
            <a:endParaRPr lang="en-US" sz="1100" kern="1200" dirty="0">
              <a:solidFill>
                <a:schemeClr val="tx1"/>
              </a:solidFill>
              <a:effectLst/>
              <a:ea typeface="+mn-ea"/>
              <a:cs typeface="+mn-cs"/>
            </a:endParaRPr>
          </a:p>
          <a:p>
            <a:pPr>
              <a:buNone/>
            </a:pPr>
            <a:endParaRPr lang="en-US" sz="1100" kern="1200" dirty="0">
              <a:solidFill>
                <a:schemeClr val="tx1"/>
              </a:solidFill>
              <a:effectLst/>
              <a:ea typeface="+mn-ea"/>
              <a:cs typeface="+mn-cs"/>
            </a:endParaRPr>
          </a:p>
        </p:txBody>
      </p:sp>
    </p:spTree>
    <p:extLst>
      <p:ext uri="{BB962C8B-B14F-4D97-AF65-F5344CB8AC3E}">
        <p14:creationId xmlns:p14="http://schemas.microsoft.com/office/powerpoint/2010/main" val="168765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Bilingual speakers are in demand right now and will be even more so in the future. Here are just a few headlines from various news outlets.  What can your child expect from a bilingual career?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note that these jobs tend to go to home language students or those raised bilingually. This is because it is so challenging to get English home language speakers to high levels of bilingualism and biliteracy. That’s why continuing the program into high school and taking advantage of opportunities to use Hmong outside of school are so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mn-lt"/>
                <a:ea typeface="+mn-ea"/>
                <a:cs typeface="+mn-cs"/>
              </a:rPr>
              <a:t>Whole group:  Ask a few parents to share their expectations, then go on to the next slide.</a:t>
            </a:r>
          </a:p>
          <a:p>
            <a:pPr>
              <a:buNone/>
            </a:pPr>
            <a:endParaRPr lang="en-US" i="1" dirty="0"/>
          </a:p>
        </p:txBody>
      </p:sp>
    </p:spTree>
    <p:extLst>
      <p:ext uri="{BB962C8B-B14F-4D97-AF65-F5344CB8AC3E}">
        <p14:creationId xmlns:p14="http://schemas.microsoft.com/office/powerpoint/2010/main" val="275735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0" dirty="0"/>
              <a:t>Very often, bilingual speakers earn more money than monolinguals.  Here is an example of salary differences in the health care field based on bilingualism. </a:t>
            </a:r>
          </a:p>
        </p:txBody>
      </p:sp>
    </p:spTree>
    <p:extLst>
      <p:ext uri="{BB962C8B-B14F-4D97-AF65-F5344CB8AC3E}">
        <p14:creationId xmlns:p14="http://schemas.microsoft.com/office/powerpoint/2010/main" val="1950664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Tx/>
              <a:buNone/>
            </a:pPr>
            <a:r>
              <a:rPr lang="en-US" sz="1100" kern="1200" dirty="0">
                <a:solidFill>
                  <a:schemeClr val="tx1"/>
                </a:solidFill>
                <a:effectLst/>
                <a:latin typeface="+mn-lt"/>
                <a:ea typeface="+mn-ea"/>
                <a:cs typeface="+mn-cs"/>
              </a:rPr>
              <a:t>Enrolling your child in a DLI program is not enough to ensure the level of proficiency necessary for the most demanding careers. such as physician or lawyer.  However, you are setting your child on a solid path to a bilingual future. Almost all DLI students who remain in the program from kindergarten through grade 12 achieve proficiency in the Intermediate Mid range.  At this level, students are well able hold everyday conversations with native speakers. Many immersion students even reach the Advanced Low range by the end of </a:t>
            </a:r>
            <a:r>
              <a:rPr lang="en-US" sz="1100" b="1" kern="1200" dirty="0">
                <a:solidFill>
                  <a:schemeClr val="tx1"/>
                </a:solidFill>
                <a:effectLst/>
                <a:latin typeface="+mn-lt"/>
                <a:ea typeface="+mn-ea"/>
                <a:cs typeface="+mn-cs"/>
              </a:rPr>
              <a:t>grade 12.</a:t>
            </a:r>
            <a:r>
              <a:rPr lang="en-US" sz="1100" kern="1200" dirty="0">
                <a:solidFill>
                  <a:schemeClr val="tx1"/>
                </a:solidFill>
                <a:effectLst/>
                <a:latin typeface="+mn-lt"/>
                <a:ea typeface="+mn-ea"/>
                <a:cs typeface="+mn-cs"/>
              </a:rPr>
              <a:t> </a:t>
            </a:r>
          </a:p>
          <a:p>
            <a:pPr>
              <a:buFontTx/>
              <a:buNone/>
            </a:pPr>
            <a:endParaRPr lang="en-US" sz="1100" kern="1200" dirty="0">
              <a:solidFill>
                <a:schemeClr val="tx1"/>
              </a:solidFill>
              <a:effectLst/>
              <a:latin typeface="+mn-lt"/>
              <a:ea typeface="+mn-ea"/>
              <a:cs typeface="+mn-cs"/>
            </a:endParaRPr>
          </a:p>
          <a:p>
            <a:pPr>
              <a:buFontTx/>
              <a:buNone/>
            </a:pPr>
            <a:r>
              <a:rPr lang="en-US" sz="1100" kern="1200" dirty="0">
                <a:solidFill>
                  <a:schemeClr val="tx1"/>
                </a:solidFill>
                <a:effectLst/>
                <a:latin typeface="+mn-lt"/>
                <a:ea typeface="+mn-ea"/>
                <a:cs typeface="+mn-cs"/>
              </a:rPr>
              <a:t>This graph shows some traditional careers for today’s bilinguals.  There will be many other careers for bilinguals in the future that don’t even exist today.</a:t>
            </a:r>
            <a:endParaRPr lang="es-E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1209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s-ES" sz="1100" i="0" kern="1200" baseline="0" dirty="0" err="1">
                <a:solidFill>
                  <a:schemeClr val="tx1"/>
                </a:solidFill>
                <a:effectLst/>
                <a:latin typeface="+mn-lt"/>
                <a:ea typeface="+mn-ea"/>
                <a:cs typeface="+mn-cs"/>
              </a:rPr>
              <a:t>Bilinguals</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have</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an</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advantage</a:t>
            </a:r>
            <a:r>
              <a:rPr lang="es-ES" sz="1100" i="0" kern="1200" baseline="0" dirty="0">
                <a:solidFill>
                  <a:schemeClr val="tx1"/>
                </a:solidFill>
                <a:effectLst/>
                <a:latin typeface="+mn-lt"/>
                <a:ea typeface="+mn-ea"/>
                <a:cs typeface="+mn-cs"/>
              </a:rPr>
              <a:t> in </a:t>
            </a:r>
            <a:r>
              <a:rPr lang="es-ES" sz="1100" i="0" kern="1200" baseline="0" dirty="0" err="1">
                <a:solidFill>
                  <a:schemeClr val="tx1"/>
                </a:solidFill>
                <a:effectLst/>
                <a:latin typeface="+mn-lt"/>
                <a:ea typeface="+mn-ea"/>
                <a:cs typeface="+mn-cs"/>
              </a:rPr>
              <a:t>the</a:t>
            </a:r>
            <a:r>
              <a:rPr lang="es-ES" sz="1100" i="0" kern="1200" baseline="0" dirty="0">
                <a:solidFill>
                  <a:schemeClr val="tx1"/>
                </a:solidFill>
                <a:effectLst/>
                <a:latin typeface="+mn-lt"/>
                <a:ea typeface="+mn-ea"/>
                <a:cs typeface="+mn-cs"/>
              </a:rPr>
              <a:t> digital </a:t>
            </a:r>
            <a:r>
              <a:rPr lang="es-ES" sz="1100" i="0" kern="1200" baseline="0" dirty="0" err="1">
                <a:solidFill>
                  <a:schemeClr val="tx1"/>
                </a:solidFill>
                <a:effectLst/>
                <a:latin typeface="+mn-lt"/>
                <a:ea typeface="+mn-ea"/>
                <a:cs typeface="+mn-cs"/>
              </a:rPr>
              <a:t>economy</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which</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is</a:t>
            </a:r>
            <a:r>
              <a:rPr lang="es-ES" sz="1100" i="0" kern="1200" baseline="0" dirty="0">
                <a:solidFill>
                  <a:schemeClr val="tx1"/>
                </a:solidFill>
                <a:effectLst/>
                <a:latin typeface="+mn-lt"/>
                <a:ea typeface="+mn-ea"/>
                <a:cs typeface="+mn-cs"/>
              </a:rPr>
              <a:t> global </a:t>
            </a:r>
            <a:r>
              <a:rPr lang="es-ES" sz="1100" i="0" kern="1200" baseline="0" dirty="0" err="1">
                <a:solidFill>
                  <a:schemeClr val="tx1"/>
                </a:solidFill>
                <a:effectLst/>
                <a:latin typeface="+mn-lt"/>
                <a:ea typeface="+mn-ea"/>
                <a:cs typeface="+mn-cs"/>
              </a:rPr>
              <a:t>by</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nature</a:t>
            </a:r>
            <a:r>
              <a:rPr lang="es-ES" sz="1100" i="0" kern="1200" baseline="0" dirty="0">
                <a:solidFill>
                  <a:schemeClr val="tx1"/>
                </a:solidFill>
                <a:effectLst/>
                <a:latin typeface="+mn-lt"/>
                <a:ea typeface="+mn-ea"/>
                <a:cs typeface="+mn-cs"/>
              </a:rPr>
              <a:t> and </a:t>
            </a:r>
            <a:r>
              <a:rPr lang="es-ES" sz="1100" i="0" kern="1200" baseline="0" dirty="0" err="1">
                <a:solidFill>
                  <a:schemeClr val="tx1"/>
                </a:solidFill>
                <a:effectLst/>
                <a:latin typeface="+mn-lt"/>
                <a:ea typeface="+mn-ea"/>
                <a:cs typeface="+mn-cs"/>
              </a:rPr>
              <a:t>requires</a:t>
            </a:r>
            <a:r>
              <a:rPr lang="es-ES" sz="1100" i="0" kern="1200" baseline="0" dirty="0">
                <a:solidFill>
                  <a:schemeClr val="tx1"/>
                </a:solidFill>
                <a:effectLst/>
                <a:latin typeface="+mn-lt"/>
                <a:ea typeface="+mn-ea"/>
                <a:cs typeface="+mn-cs"/>
              </a:rPr>
              <a:t> a </a:t>
            </a:r>
            <a:r>
              <a:rPr lang="es-ES" sz="1100" i="0" kern="1200" baseline="0" dirty="0" err="1">
                <a:solidFill>
                  <a:schemeClr val="tx1"/>
                </a:solidFill>
                <a:effectLst/>
                <a:latin typeface="+mn-lt"/>
                <a:ea typeface="+mn-ea"/>
                <a:cs typeface="+mn-cs"/>
              </a:rPr>
              <a:t>globally-minded</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work</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force</a:t>
            </a:r>
            <a:r>
              <a:rPr lang="es-ES" sz="1100" i="0" kern="1200" baseline="0" dirty="0">
                <a:solidFill>
                  <a:schemeClr val="tx1"/>
                </a:solidFill>
                <a:effectLst/>
                <a:latin typeface="+mn-lt"/>
                <a:ea typeface="+mn-ea"/>
                <a:cs typeface="+mn-cs"/>
              </a:rPr>
              <a:t>.</a:t>
            </a:r>
          </a:p>
        </p:txBody>
      </p:sp>
    </p:spTree>
    <p:extLst>
      <p:ext uri="{BB962C8B-B14F-4D97-AF65-F5344CB8AC3E}">
        <p14:creationId xmlns:p14="http://schemas.microsoft.com/office/powerpoint/2010/main" val="114628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Welcome back the participants.  Remind parents to sit in mixed language</a:t>
            </a:r>
            <a:r>
              <a:rPr lang="en-US" sz="1100" i="1" baseline="0" dirty="0"/>
              <a:t>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24311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According to a report by the Civil Rights Project at</a:t>
            </a:r>
            <a:r>
              <a:rPr lang="en-US" baseline="0" dirty="0"/>
              <a:t> UCLA and the Educational Testing Service…</a:t>
            </a:r>
            <a:r>
              <a:rPr lang="en-US" i="1" baseline="0" dirty="0"/>
              <a:t>Read the slide.</a:t>
            </a: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After reading bullet points add</a:t>
            </a:r>
            <a:r>
              <a:rPr lang="is-IS" i="1" dirty="0"/>
              <a:t>…</a:t>
            </a:r>
            <a:endParaRPr lang="en-US" i="1" dirty="0"/>
          </a:p>
          <a:p>
            <a:pPr>
              <a:buNone/>
            </a:pPr>
            <a:r>
              <a:rPr lang="en-US" dirty="0"/>
              <a:t>In fact, a</a:t>
            </a:r>
            <a:r>
              <a:rPr lang="en-US" baseline="0" dirty="0"/>
              <a:t> study in Belgium found that </a:t>
            </a:r>
            <a:r>
              <a:rPr lang="en-US" u="sng" baseline="0" dirty="0"/>
              <a:t>balanced bilinguals </a:t>
            </a:r>
            <a:r>
              <a:rPr lang="en-US" baseline="0" dirty="0"/>
              <a:t>earn about $5,200 more annually at the beginning of their careers than do monolinguals – the findings were the same for different language groups. So there is a substantial loss to a person in earnings over time if they lose the home language.</a:t>
            </a:r>
            <a:endParaRPr lang="en-US" dirty="0"/>
          </a:p>
        </p:txBody>
      </p:sp>
    </p:spTree>
    <p:extLst>
      <p:ext uri="{BB962C8B-B14F-4D97-AF65-F5344CB8AC3E}">
        <p14:creationId xmlns:p14="http://schemas.microsoft.com/office/powerpoint/2010/main" val="1323871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1" dirty="0"/>
              <a:t>Read</a:t>
            </a:r>
            <a:r>
              <a:rPr lang="en-US" i="1" baseline="0" dirty="0"/>
              <a:t> the slide – be sure to emphasize the critical importance of HIGH levels of </a:t>
            </a:r>
            <a:r>
              <a:rPr lang="en-US" i="1" baseline="0" dirty="0" err="1"/>
              <a:t>biingualism</a:t>
            </a:r>
            <a:r>
              <a:rPr lang="en-US" i="1" baseline="0" dirty="0"/>
              <a:t> and biliteracy – THAT’s what makes the difference when it comes to college and careers.</a:t>
            </a:r>
            <a:endParaRPr lang="en-US" i="1" dirty="0"/>
          </a:p>
        </p:txBody>
      </p:sp>
    </p:spTree>
    <p:extLst>
      <p:ext uri="{BB962C8B-B14F-4D97-AF65-F5344CB8AC3E}">
        <p14:creationId xmlns:p14="http://schemas.microsoft.com/office/powerpoint/2010/main" val="1564829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Char char="●"/>
              <a:tabLst/>
              <a:defRPr/>
            </a:pPr>
            <a:endParaRPr lang="en-US" sz="11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6936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sz="1100" kern="1200" dirty="0">
              <a:solidFill>
                <a:schemeClr val="tx1"/>
              </a:solidFill>
              <a:effectLst/>
              <a:ea typeface="+mn-ea"/>
              <a:cs typeface="+mn-cs"/>
            </a:endParaRPr>
          </a:p>
        </p:txBody>
      </p:sp>
    </p:spTree>
    <p:extLst>
      <p:ext uri="{BB962C8B-B14F-4D97-AF65-F5344CB8AC3E}">
        <p14:creationId xmlns:p14="http://schemas.microsoft.com/office/powerpoint/2010/main" val="4220845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is only a place holder.  The actual game is a separate PPT.</a:t>
            </a:r>
          </a:p>
        </p:txBody>
      </p:sp>
    </p:spTree>
    <p:extLst>
      <p:ext uri="{BB962C8B-B14F-4D97-AF65-F5344CB8AC3E}">
        <p14:creationId xmlns:p14="http://schemas.microsoft.com/office/powerpoint/2010/main" val="292872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a:solidFill>
                  <a:schemeClr val="tx1"/>
                </a:solidFill>
                <a:effectLst/>
                <a:ea typeface="+mn-ea"/>
                <a:cs typeface="+mn-cs"/>
              </a:rPr>
              <a:t> See Facilitator’s script.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919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6213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393750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You made it! You’ve completed</a:t>
            </a:r>
            <a:r>
              <a:rPr lang="en-US" baseline="0" dirty="0"/>
              <a:t> all four workshops! It’s time to get your certificate and time to celebrate! We are so grateful for your participation </a:t>
            </a:r>
            <a:r>
              <a:rPr lang="en-US" sz="1100" kern="1200" dirty="0">
                <a:solidFill>
                  <a:schemeClr val="tx1"/>
                </a:solidFill>
                <a:effectLst/>
                <a:latin typeface="+mn-lt"/>
                <a:ea typeface="+mn-ea"/>
                <a:cs typeface="+mn-cs"/>
              </a:rPr>
              <a:t>and hope that we’ve helped you  to understand more about your children’s educational program and how you can help your children to succeed in school and beyond! </a:t>
            </a:r>
          </a:p>
          <a:p>
            <a:pPr>
              <a:buNone/>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you have decided to have a two-tier certificate (one for those who came to all 4 sessions, and one for those who missed one), be sure to acknowledge those who came to all the sessions.  Hopefully, you will also have a special treat to end the evening.</a:t>
            </a:r>
          </a:p>
          <a:p>
            <a:pPr>
              <a:buNone/>
            </a:pPr>
            <a:endParaRPr lang="en-US" dirty="0"/>
          </a:p>
        </p:txBody>
      </p:sp>
    </p:spTree>
    <p:extLst>
      <p:ext uri="{BB962C8B-B14F-4D97-AF65-F5344CB8AC3E}">
        <p14:creationId xmlns:p14="http://schemas.microsoft.com/office/powerpoint/2010/main" val="1719390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a:p>
            <a:pPr lvl="0">
              <a:spcBef>
                <a:spcPts val="0"/>
              </a:spcBef>
              <a:buNone/>
            </a:pPr>
            <a:endParaRPr lang="en" dirty="0"/>
          </a:p>
        </p:txBody>
      </p:sp>
    </p:spTree>
    <p:extLst>
      <p:ext uri="{BB962C8B-B14F-4D97-AF65-F5344CB8AC3E}">
        <p14:creationId xmlns:p14="http://schemas.microsoft.com/office/powerpoint/2010/main" val="892988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a:p>
            <a:pPr lvl="0">
              <a:spcBef>
                <a:spcPts val="0"/>
              </a:spcBef>
              <a:buNone/>
            </a:pPr>
            <a:endParaRPr lang="en" dirty="0"/>
          </a:p>
        </p:txBody>
      </p:sp>
    </p:spTree>
    <p:extLst>
      <p:ext uri="{BB962C8B-B14F-4D97-AF65-F5344CB8AC3E}">
        <p14:creationId xmlns:p14="http://schemas.microsoft.com/office/powerpoint/2010/main" val="233531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Last session we talked about the challenges of DLI.  Tonight’s topic is College and Career Opportunities.</a:t>
            </a: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s-ES" dirty="0" err="1"/>
              <a:t>The</a:t>
            </a:r>
            <a:r>
              <a:rPr lang="es-ES" dirty="0"/>
              <a:t> </a:t>
            </a:r>
            <a:r>
              <a:rPr lang="es-ES" dirty="0" err="1"/>
              <a:t>first</a:t>
            </a:r>
            <a:r>
              <a:rPr lang="es-ES" dirty="0"/>
              <a:t> </a:t>
            </a:r>
            <a:r>
              <a:rPr lang="es-ES" dirty="0" err="1"/>
              <a:t>Seal</a:t>
            </a:r>
            <a:r>
              <a:rPr lang="es-ES" dirty="0"/>
              <a:t> </a:t>
            </a:r>
            <a:r>
              <a:rPr lang="es-ES" dirty="0" err="1"/>
              <a:t>of</a:t>
            </a:r>
            <a:r>
              <a:rPr lang="es-ES" dirty="0"/>
              <a:t> </a:t>
            </a:r>
            <a:r>
              <a:rPr lang="es-ES" dirty="0" err="1"/>
              <a:t>Biliteracy</a:t>
            </a:r>
            <a:r>
              <a:rPr lang="es-ES" dirty="0"/>
              <a:t> </a:t>
            </a:r>
            <a:r>
              <a:rPr lang="es-ES" dirty="0" err="1"/>
              <a:t>was</a:t>
            </a:r>
            <a:r>
              <a:rPr lang="es-ES" dirty="0"/>
              <a:t> </a:t>
            </a:r>
            <a:r>
              <a:rPr lang="es-ES" dirty="0" err="1"/>
              <a:t>created</a:t>
            </a:r>
            <a:r>
              <a:rPr lang="es-ES" dirty="0"/>
              <a:t> in 2008 as </a:t>
            </a:r>
            <a:r>
              <a:rPr lang="es-ES" dirty="0" err="1"/>
              <a:t>part</a:t>
            </a:r>
            <a:r>
              <a:rPr lang="es-ES" dirty="0"/>
              <a:t> </a:t>
            </a:r>
            <a:r>
              <a:rPr lang="es-ES" dirty="0" err="1"/>
              <a:t>of</a:t>
            </a:r>
            <a:r>
              <a:rPr lang="es-ES" dirty="0"/>
              <a:t> a </a:t>
            </a:r>
            <a:r>
              <a:rPr lang="es-ES" dirty="0" err="1"/>
              <a:t>grassroots</a:t>
            </a:r>
            <a:r>
              <a:rPr lang="es-ES" dirty="0"/>
              <a:t> </a:t>
            </a:r>
            <a:r>
              <a:rPr lang="es-ES" dirty="0" err="1"/>
              <a:t>effort</a:t>
            </a:r>
            <a:r>
              <a:rPr lang="es-ES" dirty="0"/>
              <a:t> </a:t>
            </a:r>
            <a:r>
              <a:rPr lang="es-ES" dirty="0" err="1"/>
              <a:t>by</a:t>
            </a:r>
            <a:r>
              <a:rPr lang="es-ES" dirty="0"/>
              <a:t> </a:t>
            </a:r>
            <a:r>
              <a:rPr lang="es-ES" dirty="0" err="1"/>
              <a:t>the</a:t>
            </a:r>
            <a:r>
              <a:rPr lang="es-ES" dirty="0"/>
              <a:t> </a:t>
            </a:r>
            <a:r>
              <a:rPr lang="es-ES" dirty="0" err="1"/>
              <a:t>nonprofit</a:t>
            </a:r>
            <a:r>
              <a:rPr lang="es-ES" dirty="0"/>
              <a:t> </a:t>
            </a:r>
            <a:r>
              <a:rPr lang="es-ES" dirty="0" err="1"/>
              <a:t>group</a:t>
            </a:r>
            <a:r>
              <a:rPr lang="es-ES" dirty="0"/>
              <a:t>, “</a:t>
            </a:r>
            <a:r>
              <a:rPr lang="es-ES" dirty="0" err="1"/>
              <a:t>Californians</a:t>
            </a:r>
            <a:r>
              <a:rPr lang="es-ES" dirty="0"/>
              <a:t> </a:t>
            </a:r>
            <a:r>
              <a:rPr lang="es-ES" dirty="0" err="1"/>
              <a:t>Together</a:t>
            </a:r>
            <a:r>
              <a:rPr lang="es-ES" dirty="0"/>
              <a:t>.”  </a:t>
            </a:r>
            <a:r>
              <a:rPr lang="es-ES" dirty="0" err="1"/>
              <a:t>Their</a:t>
            </a:r>
            <a:r>
              <a:rPr lang="es-ES" dirty="0"/>
              <a:t> </a:t>
            </a:r>
            <a:r>
              <a:rPr lang="es-ES" dirty="0" err="1"/>
              <a:t>goal</a:t>
            </a:r>
            <a:r>
              <a:rPr lang="es-ES" dirty="0"/>
              <a:t> </a:t>
            </a:r>
            <a:r>
              <a:rPr lang="es-ES" dirty="0" err="1"/>
              <a:t>was</a:t>
            </a:r>
            <a:r>
              <a:rPr lang="es-ES" dirty="0"/>
              <a:t> </a:t>
            </a:r>
            <a:r>
              <a:rPr lang="es-ES" dirty="0" err="1"/>
              <a:t>to</a:t>
            </a:r>
            <a:r>
              <a:rPr lang="es-ES" dirty="0"/>
              <a:t> </a:t>
            </a:r>
            <a:r>
              <a:rPr lang="es-ES" dirty="0" err="1"/>
              <a:t>recognize</a:t>
            </a:r>
            <a:r>
              <a:rPr lang="es-ES" dirty="0"/>
              <a:t> </a:t>
            </a:r>
            <a:r>
              <a:rPr lang="es-ES" dirty="0" err="1"/>
              <a:t>high</a:t>
            </a:r>
            <a:r>
              <a:rPr lang="es-ES" dirty="0"/>
              <a:t> </a:t>
            </a:r>
            <a:r>
              <a:rPr lang="es-ES" dirty="0" err="1"/>
              <a:t>school</a:t>
            </a:r>
            <a:r>
              <a:rPr lang="es-ES" dirty="0"/>
              <a:t> </a:t>
            </a:r>
            <a:r>
              <a:rPr lang="es-ES" dirty="0" err="1"/>
              <a:t>graduates</a:t>
            </a:r>
            <a:r>
              <a:rPr lang="es-ES" dirty="0"/>
              <a:t> </a:t>
            </a:r>
            <a:r>
              <a:rPr lang="es-ES" dirty="0" err="1"/>
              <a:t>who</a:t>
            </a:r>
            <a:r>
              <a:rPr lang="es-ES" dirty="0"/>
              <a:t> </a:t>
            </a:r>
            <a:r>
              <a:rPr lang="es-ES" dirty="0" err="1"/>
              <a:t>had</a:t>
            </a:r>
            <a:r>
              <a:rPr lang="es-ES" dirty="0"/>
              <a:t> </a:t>
            </a:r>
            <a:r>
              <a:rPr lang="es-ES" dirty="0" err="1"/>
              <a:t>obtained</a:t>
            </a:r>
            <a:r>
              <a:rPr lang="es-ES" dirty="0"/>
              <a:t> </a:t>
            </a:r>
            <a:r>
              <a:rPr lang="es-ES" dirty="0" err="1"/>
              <a:t>high</a:t>
            </a:r>
            <a:r>
              <a:rPr lang="es-ES" dirty="0"/>
              <a:t> </a:t>
            </a:r>
            <a:r>
              <a:rPr lang="es-ES" dirty="0" err="1"/>
              <a:t>levels</a:t>
            </a:r>
            <a:r>
              <a:rPr lang="es-ES" dirty="0"/>
              <a:t> </a:t>
            </a:r>
            <a:r>
              <a:rPr lang="es-ES" dirty="0" err="1"/>
              <a:t>of</a:t>
            </a:r>
            <a:r>
              <a:rPr lang="es-ES" dirty="0"/>
              <a:t> </a:t>
            </a:r>
            <a:r>
              <a:rPr lang="es-ES" dirty="0" err="1"/>
              <a:t>competency</a:t>
            </a:r>
            <a:r>
              <a:rPr lang="es-ES" dirty="0"/>
              <a:t> in </a:t>
            </a:r>
            <a:r>
              <a:rPr lang="es-ES" dirty="0" err="1"/>
              <a:t>one</a:t>
            </a:r>
            <a:r>
              <a:rPr lang="es-ES" dirty="0"/>
              <a:t> </a:t>
            </a:r>
            <a:r>
              <a:rPr lang="es-ES" dirty="0" err="1"/>
              <a:t>or</a:t>
            </a:r>
            <a:r>
              <a:rPr lang="es-ES" dirty="0"/>
              <a:t> more </a:t>
            </a:r>
            <a:r>
              <a:rPr lang="es-ES" dirty="0" err="1"/>
              <a:t>languages</a:t>
            </a:r>
            <a:r>
              <a:rPr lang="es-ES" dirty="0"/>
              <a:t> in </a:t>
            </a:r>
            <a:r>
              <a:rPr lang="es-ES" dirty="0" err="1"/>
              <a:t>addition</a:t>
            </a:r>
            <a:r>
              <a:rPr lang="es-ES" dirty="0"/>
              <a:t> </a:t>
            </a:r>
            <a:r>
              <a:rPr lang="es-ES" dirty="0" err="1"/>
              <a:t>to</a:t>
            </a:r>
            <a:r>
              <a:rPr lang="es-ES" dirty="0"/>
              <a:t> English.</a:t>
            </a:r>
            <a:r>
              <a:rPr lang="en-US" dirty="0"/>
              <a:t>  The seal has gained in popularity throughout the United States in recent years.</a:t>
            </a:r>
            <a:endParaRPr lang="en-US" sz="1100" b="0" i="0" kern="1200" dirty="0">
              <a:solidFill>
                <a:schemeClr val="tx1"/>
              </a:solidFill>
              <a:effectLst/>
              <a:latin typeface="+mn-lt"/>
              <a:ea typeface="+mn-ea"/>
              <a:cs typeface="+mn-cs"/>
            </a:endParaRPr>
          </a:p>
          <a:p>
            <a:pPr>
              <a:buNone/>
            </a:pPr>
            <a:endParaRPr lang="en-US" dirty="0"/>
          </a:p>
          <a:p>
            <a:r>
              <a:rPr lang="en-US" dirty="0"/>
              <a:t>https://sealofbiliteracy.org/</a:t>
            </a:r>
          </a:p>
        </p:txBody>
      </p:sp>
    </p:spTree>
    <p:extLst>
      <p:ext uri="{BB962C8B-B14F-4D97-AF65-F5344CB8AC3E}">
        <p14:creationId xmlns:p14="http://schemas.microsoft.com/office/powerpoint/2010/main" val="384429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p>
            <a:pPr eaLnBrk="1" latinLnBrk="0" hangingPunct="1"/>
            <a:endParaRPr lang="en-US"/>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kumimoji="0" lang="en-US"/>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265500" y="1107950"/>
            <a:ext cx="4045200" cy="16836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pPr marL="0" marR="0" lvl="0" indent="0" algn="r" rtl="0">
              <a:spcBef>
                <a:spcPts val="0"/>
              </a:spcBef>
              <a:spcAft>
                <a:spcPts val="0"/>
              </a:spcAft>
              <a:buSzPct val="25000"/>
              <a:buNone/>
            </a:pPr>
            <a:fld id="{00000000-1234-1234-1234-123412341234}" type="slidenum">
              <a:rPr lang="en" sz="2000" b="0" i="1" u="none" strike="noStrike" cap="none" smtClean="0">
                <a:solidFill>
                  <a:srgbClr val="FEFFFF"/>
                </a:solidFill>
                <a:latin typeface="Tahoma"/>
                <a:ea typeface="Tahoma"/>
                <a:cs typeface="Tahoma"/>
                <a:sym typeface="Tahoma"/>
              </a:rPr>
              <a:t>‹#›</a:t>
            </a:fld>
            <a:endParaRPr lang="en" sz="2000" b="0" i="1" u="none" strike="noStrike" cap="none">
              <a:solidFill>
                <a:srgbClr val="FEFFFF"/>
              </a:solidFill>
              <a:latin typeface="Tahoma"/>
              <a:ea typeface="Tahoma"/>
              <a:cs typeface="Tahoma"/>
              <a:sym typeface="Tahoma"/>
            </a:endParaRPr>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pPr eaLnBrk="1" latinLnBrk="0" hangingPunct="1"/>
            <a:endParaRPr lang="en-US"/>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kumimoji="0" lang="en-US"/>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eaLnBrk="1" latinLnBrk="0" hangingPunct="1"/>
            <a:endParaRPr lang="en-US"/>
          </a:p>
        </p:txBody>
      </p:sp>
      <p:sp>
        <p:nvSpPr>
          <p:cNvPr id="7" name="Slide Number Placeholder 6"/>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eaLnBrk="1" latinLnBrk="0" hangingPunct="1"/>
            <a:endParaRPr lang="en-US"/>
          </a:p>
        </p:txBody>
      </p:sp>
      <p:sp>
        <p:nvSpPr>
          <p:cNvPr id="22" name="Slide Number Placeholder 21"/>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eaLnBrk="1" latinLnBrk="0" hangingPunct="1"/>
            <a:endParaRPr lang="en-US"/>
          </a:p>
        </p:txBody>
      </p:sp>
      <p:sp>
        <p:nvSpPr>
          <p:cNvPr id="18" name="Slide Number Placeholder 17"/>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youtube.com/watch?v=8uBStCM9Fw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FUF226t5Q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newsroom.niu.edu/2015/09/16/bilingual-college-grads-are-in-demand-says-niu-survey-3/" TargetMode="External"/><Relationship Id="rId7" Type="http://schemas.openxmlformats.org/officeDocument/2006/relationships/hyperlink" Target="http://www.realtimetalent.org/2017/08/03/know-another-language-bilingual-jobs-are-on-the-rise-in-minnesot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articles.chicagotribune.com/2012-11-26/classified/chi-bilingual-jobs-20121126_1_foreign-language-foreign-language-fastest-growing-language"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carla.umn.edu/immersion/parentinfo/index.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education.mn.gov/MDE/dse/stds/world/seals/index.htm" TargetMode="External"/><Relationship Id="rId3" Type="http://schemas.openxmlformats.org/officeDocument/2006/relationships/hyperlink" Target="https://www.actfl.org/publications/guidelines-and-manuals/actfl-proficiency-guidelines-2012" TargetMode="External"/><Relationship Id="rId7" Type="http://schemas.openxmlformats.org/officeDocument/2006/relationships/hyperlink" Target="http://worldlanguages.mpls.k12.mn.us/bilingual_seal_testing"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il01904869.schoolwires.net/Page/681" TargetMode="External"/><Relationship Id="rId5" Type="http://schemas.openxmlformats.org/officeDocument/2006/relationships/hyperlink" Target="https://ggwash.org/view/38406/education-in-multiple-languages-gives-kids-a-big-boost-which-means-high-demand-for-dcs-programs" TargetMode="External"/><Relationship Id="rId10" Type="http://schemas.openxmlformats.org/officeDocument/2006/relationships/hyperlink" Target="https://englishclassviaskype.com/blog/how-to-learn-english/redefining-the-talented-workforce/" TargetMode="External"/><Relationship Id="rId4" Type="http://schemas.openxmlformats.org/officeDocument/2006/relationships/hyperlink" Target="https://www.actfl.org/sites/default/files/pdfs/TLE_pdf/OralProficiencyWorkplacePoster.pdf" TargetMode="External"/><Relationship Id="rId9" Type="http://schemas.openxmlformats.org/officeDocument/2006/relationships/hyperlink" Target="https://www.nbcnews.com/news/latino/bilinguals-have-better-college-outcomes-labor-advantages-n44404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ealofbiliteracy.org/"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 name="TextBox 5"/>
          <p:cNvSpPr txBox="1"/>
          <p:nvPr/>
        </p:nvSpPr>
        <p:spPr>
          <a:xfrm>
            <a:off x="1408197" y="2370784"/>
            <a:ext cx="184731" cy="769441"/>
          </a:xfrm>
          <a:prstGeom prst="rect">
            <a:avLst/>
          </a:prstGeom>
          <a:noFill/>
        </p:spPr>
        <p:txBody>
          <a:bodyPr wrap="none" rtlCol="0">
            <a:spAutoFit/>
          </a:bodyPr>
          <a:lstStyle/>
          <a:p>
            <a:endParaRPr lang="en-US" sz="4400" b="1" dirty="0">
              <a:solidFill>
                <a:srgbClr val="00B0F0"/>
              </a:solidFill>
              <a:latin typeface="Amienne" panose="04000508060000020003" pitchFamily="8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
        <p:nvSpPr>
          <p:cNvPr id="3" name="Slide Number Placeholder 2"/>
          <p:cNvSpPr>
            <a:spLocks noGrp="1"/>
          </p:cNvSpPr>
          <p:nvPr>
            <p:ph type="sldNum" sz="quarter" idx="12"/>
          </p:nvPr>
        </p:nvSpPr>
        <p:spPr/>
        <p:txBody>
          <a:bodyPr/>
          <a:lstStyle/>
          <a:p>
            <a:pPr lvl="0">
              <a:spcBef>
                <a:spcPts val="0"/>
              </a:spcBef>
              <a:buNone/>
            </a:pPr>
            <a:fld id="{00000000-1234-1234-1234-123412341234}" type="slidenum">
              <a:rPr lang="en" smtClean="0"/>
              <a:t>1</a:t>
            </a:fld>
            <a:endParaRPr lang="en" dirty="0"/>
          </a:p>
        </p:txBody>
      </p:sp>
    </p:spTree>
    <p:extLst>
      <p:ext uri="{BB962C8B-B14F-4D97-AF65-F5344CB8AC3E}">
        <p14:creationId xmlns:p14="http://schemas.microsoft.com/office/powerpoint/2010/main" val="238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555024" y="1885950"/>
            <a:ext cx="7924800" cy="707886"/>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3.  How many semesters will Minnesota State colleges and universities award for seals and world language proficiency certificates?</a:t>
            </a:r>
          </a:p>
        </p:txBody>
      </p:sp>
      <p:graphicFrame>
        <p:nvGraphicFramePr>
          <p:cNvPr id="2" name="Table 1"/>
          <p:cNvGraphicFramePr>
            <a:graphicFrameLocks noGrp="1"/>
          </p:cNvGraphicFramePr>
          <p:nvPr>
            <p:extLst>
              <p:ext uri="{D42A27DB-BD31-4B8C-83A1-F6EECF244321}">
                <p14:modId xmlns:p14="http://schemas.microsoft.com/office/powerpoint/2010/main" val="1562286207"/>
              </p:ext>
            </p:extLst>
          </p:nvPr>
        </p:nvGraphicFramePr>
        <p:xfrm>
          <a:off x="552965" y="2800350"/>
          <a:ext cx="7772400" cy="1400911"/>
        </p:xfrm>
        <a:graphic>
          <a:graphicData uri="http://schemas.openxmlformats.org/drawingml/2006/table">
            <a:tbl>
              <a:tblPr bandRow="1">
                <a:tableStyleId>{5C22544A-7EE6-4342-B048-85BDC9FD1C3A}</a:tableStyleId>
              </a:tblPr>
              <a:tblGrid>
                <a:gridCol w="3124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457199">
                <a:tc>
                  <a:txBody>
                    <a:bodyPr/>
                    <a:lstStyle/>
                    <a:p>
                      <a:r>
                        <a:rPr lang="en-US" sz="1400" b="1" dirty="0">
                          <a:solidFill>
                            <a:srgbClr val="002060"/>
                          </a:solidFill>
                          <a:latin typeface="Calibri" panose="020F0502020204030204" pitchFamily="34" charset="0"/>
                        </a:rPr>
                        <a:t>World language proficiency certificate</a:t>
                      </a:r>
                    </a:p>
                  </a:txBody>
                  <a:tcPr>
                    <a:solidFill>
                      <a:schemeClr val="tx2">
                        <a:lumMod val="20000"/>
                        <a:lumOff val="80000"/>
                      </a:schemeClr>
                    </a:solidFill>
                  </a:tcPr>
                </a:tc>
                <a:tc>
                  <a:txBody>
                    <a:bodyPr/>
                    <a:lstStyle/>
                    <a:p>
                      <a:r>
                        <a:rPr lang="en-US" sz="1400" b="1" dirty="0">
                          <a:solidFill>
                            <a:srgbClr val="002060"/>
                          </a:solidFill>
                          <a:latin typeface="Calibri" panose="020F0502020204030204" pitchFamily="34" charset="0"/>
                        </a:rPr>
                        <a:t>Intermediate-Low</a:t>
                      </a:r>
                    </a:p>
                  </a:txBody>
                  <a:tcPr>
                    <a:solidFill>
                      <a:schemeClr val="tx2">
                        <a:lumMod val="20000"/>
                        <a:lumOff val="80000"/>
                      </a:schemeClr>
                    </a:solidFill>
                  </a:tcPr>
                </a:tc>
                <a:tc>
                  <a:txBody>
                    <a:bodyPr/>
                    <a:lstStyle/>
                    <a:p>
                      <a:r>
                        <a:rPr lang="en-US" sz="1400" b="1" dirty="0">
                          <a:solidFill>
                            <a:srgbClr val="002060"/>
                          </a:solidFill>
                          <a:latin typeface="Calibri" panose="020F0502020204030204" pitchFamily="34" charset="0"/>
                        </a:rPr>
                        <a:t>2 semesters</a:t>
                      </a:r>
                    </a:p>
                  </a:txBody>
                  <a:tcPr>
                    <a:solidFill>
                      <a:schemeClr val="tx2">
                        <a:lumMod val="20000"/>
                        <a:lumOff val="80000"/>
                      </a:schemeClr>
                    </a:solidFill>
                  </a:tcPr>
                </a:tc>
                <a:extLst>
                  <a:ext uri="{0D108BD9-81ED-4DB2-BD59-A6C34878D82A}">
                    <a16:rowId xmlns:a16="http://schemas.microsoft.com/office/drawing/2014/main" val="10000"/>
                  </a:ext>
                </a:extLst>
              </a:tr>
              <a:tr h="425552">
                <a:tc>
                  <a:txBody>
                    <a:bodyPr/>
                    <a:lstStyle/>
                    <a:p>
                      <a:r>
                        <a:rPr lang="en-US" sz="1400" b="1" dirty="0">
                          <a:solidFill>
                            <a:srgbClr val="002060"/>
                          </a:solidFill>
                          <a:latin typeface="Calibri" panose="020F0502020204030204" pitchFamily="34" charset="0"/>
                        </a:rPr>
                        <a:t>Gold bilingual</a:t>
                      </a:r>
                      <a:r>
                        <a:rPr lang="en-US" sz="1400" b="1" baseline="0" dirty="0">
                          <a:solidFill>
                            <a:srgbClr val="002060"/>
                          </a:solidFill>
                          <a:latin typeface="Calibri" panose="020F0502020204030204" pitchFamily="34" charset="0"/>
                        </a:rPr>
                        <a:t> or multilingual seal</a:t>
                      </a:r>
                      <a:endParaRPr lang="en-US" sz="1400" b="1" dirty="0">
                        <a:solidFill>
                          <a:srgbClr val="002060"/>
                        </a:solidFill>
                        <a:latin typeface="Calibri" panose="020F0502020204030204" pitchFamily="34" charset="0"/>
                      </a:endParaRPr>
                    </a:p>
                  </a:txBody>
                  <a:tcPr/>
                </a:tc>
                <a:tc>
                  <a:txBody>
                    <a:bodyPr/>
                    <a:lstStyle/>
                    <a:p>
                      <a:r>
                        <a:rPr lang="en-US" sz="1400" b="1" dirty="0">
                          <a:solidFill>
                            <a:srgbClr val="002060"/>
                          </a:solidFill>
                          <a:latin typeface="Calibri" panose="020F0502020204030204" pitchFamily="34" charset="0"/>
                        </a:rPr>
                        <a:t>Intermediate High</a:t>
                      </a:r>
                    </a:p>
                  </a:txBody>
                  <a:tcPr/>
                </a:tc>
                <a:tc>
                  <a:txBody>
                    <a:bodyPr/>
                    <a:lstStyle/>
                    <a:p>
                      <a:r>
                        <a:rPr lang="en-US" sz="1400" b="1" dirty="0">
                          <a:solidFill>
                            <a:srgbClr val="002060"/>
                          </a:solidFill>
                          <a:latin typeface="Calibri" panose="020F0502020204030204" pitchFamily="34" charset="0"/>
                        </a:rPr>
                        <a:t>3 semesters per language</a:t>
                      </a:r>
                    </a:p>
                  </a:txBody>
                  <a:tcPr/>
                </a:tc>
                <a:extLst>
                  <a:ext uri="{0D108BD9-81ED-4DB2-BD59-A6C34878D82A}">
                    <a16:rowId xmlns:a16="http://schemas.microsoft.com/office/drawing/2014/main" val="10001"/>
                  </a:ext>
                </a:extLst>
              </a:tr>
              <a:tr h="470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Calibri" panose="020F0502020204030204" pitchFamily="34" charset="0"/>
                        </a:rPr>
                        <a:t>Platinum bilingual</a:t>
                      </a:r>
                      <a:r>
                        <a:rPr lang="en-US" sz="1400" b="1" baseline="0" dirty="0">
                          <a:solidFill>
                            <a:srgbClr val="002060"/>
                          </a:solidFill>
                          <a:latin typeface="Calibri" panose="020F0502020204030204" pitchFamily="34" charset="0"/>
                        </a:rPr>
                        <a:t> or multilingual seal</a:t>
                      </a:r>
                      <a:endParaRPr lang="en-US" sz="1400" b="1" dirty="0">
                        <a:solidFill>
                          <a:srgbClr val="002060"/>
                        </a:solidFill>
                        <a:latin typeface="Calibri" panose="020F0502020204030204" pitchFamily="34" charset="0"/>
                      </a:endParaRPr>
                    </a:p>
                    <a:p>
                      <a:endParaRPr lang="en-US" sz="1400" b="1" dirty="0">
                        <a:solidFill>
                          <a:srgbClr val="002060"/>
                        </a:solidFill>
                        <a:latin typeface="Calibri" panose="020F0502020204030204" pitchFamily="34" charset="0"/>
                      </a:endParaRPr>
                    </a:p>
                  </a:txBody>
                  <a:tcPr/>
                </a:tc>
                <a:tc>
                  <a:txBody>
                    <a:bodyPr/>
                    <a:lstStyle/>
                    <a:p>
                      <a:r>
                        <a:rPr lang="en-US" sz="1400" b="1" dirty="0">
                          <a:solidFill>
                            <a:srgbClr val="002060"/>
                          </a:solidFill>
                          <a:latin typeface="Calibri" panose="020F0502020204030204" pitchFamily="34" charset="0"/>
                        </a:rPr>
                        <a:t>Advanced Low</a:t>
                      </a:r>
                    </a:p>
                  </a:txBody>
                  <a:tcPr/>
                </a:tc>
                <a:tc>
                  <a:txBody>
                    <a:bodyPr/>
                    <a:lstStyle/>
                    <a:p>
                      <a:r>
                        <a:rPr lang="en-US" sz="1400" b="1" dirty="0">
                          <a:solidFill>
                            <a:srgbClr val="002060"/>
                          </a:solidFill>
                          <a:latin typeface="Calibri" panose="020F0502020204030204" pitchFamily="34" charset="0"/>
                        </a:rPr>
                        <a:t>4 semesters per language</a:t>
                      </a:r>
                    </a:p>
                  </a:txBody>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idx="12"/>
          </p:nvPr>
        </p:nvSpPr>
        <p:spPr>
          <a:xfrm>
            <a:off x="8153400" y="4324350"/>
            <a:ext cx="548700" cy="393600"/>
          </a:xfrm>
        </p:spPr>
        <p:txBody>
          <a:bodyPr/>
          <a:lstStyle/>
          <a:p>
            <a:pPr lvl="0">
              <a:spcBef>
                <a:spcPts val="0"/>
              </a:spcBef>
              <a:buNone/>
            </a:pPr>
            <a:fld id="{00000000-1234-1234-1234-123412341234}" type="slidenum">
              <a:rPr lang="en" smtClean="0"/>
              <a:t>10</a:t>
            </a:fld>
            <a:endParaRPr lang="en"/>
          </a:p>
        </p:txBody>
      </p:sp>
      <p:sp>
        <p:nvSpPr>
          <p:cNvPr id="4" name="TextBox 3">
            <a:extLst>
              <a:ext uri="{FF2B5EF4-FFF2-40B4-BE49-F238E27FC236}">
                <a16:creationId xmlns:a16="http://schemas.microsoft.com/office/drawing/2014/main" id="{8E7B1584-9C62-EE45-9610-8EC06B01480F}"/>
              </a:ext>
            </a:extLst>
          </p:cNvPr>
          <p:cNvSpPr txBox="1"/>
          <p:nvPr/>
        </p:nvSpPr>
        <p:spPr>
          <a:xfrm>
            <a:off x="441900" y="4717950"/>
            <a:ext cx="4267200" cy="276999"/>
          </a:xfrm>
          <a:prstGeom prst="rect">
            <a:avLst/>
          </a:prstGeom>
          <a:noFill/>
        </p:spPr>
        <p:txBody>
          <a:bodyPr wrap="square" rtlCol="0">
            <a:spAutoFit/>
          </a:bodyPr>
          <a:lstStyle/>
          <a:p>
            <a:r>
              <a:rPr lang="en-US" sz="1200" dirty="0">
                <a:solidFill>
                  <a:srgbClr val="002060"/>
                </a:solidFill>
                <a:latin typeface="Calibri" panose="020F0502020204030204" pitchFamily="34" charset="0"/>
                <a:cs typeface="Calibri" panose="020F0502020204030204" pitchFamily="34" charset="0"/>
              </a:rPr>
              <a:t>(adapted from Minneapolis Public Schools, n.d.)</a:t>
            </a:r>
          </a:p>
        </p:txBody>
      </p:sp>
      <p:grpSp>
        <p:nvGrpSpPr>
          <p:cNvPr id="7" name="Group 6">
            <a:extLst>
              <a:ext uri="{FF2B5EF4-FFF2-40B4-BE49-F238E27FC236}">
                <a16:creationId xmlns:a16="http://schemas.microsoft.com/office/drawing/2014/main" id="{913A2E9E-F317-4FF3-BFF8-A7C99483316F}"/>
              </a:ext>
            </a:extLst>
          </p:cNvPr>
          <p:cNvGrpSpPr/>
          <p:nvPr/>
        </p:nvGrpSpPr>
        <p:grpSpPr>
          <a:xfrm>
            <a:off x="533400" y="184324"/>
            <a:ext cx="3474776" cy="1680270"/>
            <a:chOff x="533400" y="184324"/>
            <a:chExt cx="3474776" cy="1680270"/>
          </a:xfrm>
        </p:grpSpPr>
        <p:pic>
          <p:nvPicPr>
            <p:cNvPr id="8" name="Picture 2">
              <a:extLst>
                <a:ext uri="{FF2B5EF4-FFF2-40B4-BE49-F238E27FC236}">
                  <a16:creationId xmlns:a16="http://schemas.microsoft.com/office/drawing/2014/main" id="{E91174B0-ECAF-4B2A-A8C3-9E1604E12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4"/>
              <a:ext cx="3429000" cy="1538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extLst>
                <a:ext uri="{FF2B5EF4-FFF2-40B4-BE49-F238E27FC236}">
                  <a16:creationId xmlns:a16="http://schemas.microsoft.com/office/drawing/2014/main" id="{6476EF89-FE01-4D90-94D3-D6503D339B43}"/>
                </a:ext>
              </a:extLst>
            </p:cNvPr>
            <p:cNvSpPr txBox="1"/>
            <p:nvPr/>
          </p:nvSpPr>
          <p:spPr>
            <a:xfrm>
              <a:off x="2590800" y="1679928"/>
              <a:ext cx="1417376" cy="184666"/>
            </a:xfrm>
            <a:prstGeom prst="rect">
              <a:avLst/>
            </a:prstGeom>
            <a:noFill/>
          </p:spPr>
          <p:txBody>
            <a:bodyPr wrap="none" rtlCol="0">
              <a:spAutoFit/>
            </a:bodyPr>
            <a:lstStyle/>
            <a:p>
              <a:r>
                <a:rPr lang="en-US" sz="600" dirty="0"/>
                <a:t>Minnesota Department of Education</a:t>
              </a:r>
            </a:p>
          </p:txBody>
        </p:sp>
      </p:grpSp>
    </p:spTree>
    <p:extLst>
      <p:ext uri="{BB962C8B-B14F-4D97-AF65-F5344CB8AC3E}">
        <p14:creationId xmlns:p14="http://schemas.microsoft.com/office/powerpoint/2010/main" val="107137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381000" y="2114550"/>
            <a:ext cx="7924800" cy="400110"/>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4.  What are the other requirements for a bilingual or multilingual seal?</a:t>
            </a:r>
          </a:p>
        </p:txBody>
      </p:sp>
      <p:sp>
        <p:nvSpPr>
          <p:cNvPr id="2" name="TextBox 1"/>
          <p:cNvSpPr txBox="1"/>
          <p:nvPr/>
        </p:nvSpPr>
        <p:spPr>
          <a:xfrm>
            <a:off x="387178" y="2514660"/>
            <a:ext cx="8512267" cy="1323439"/>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In addition to demonstrating the required proficiency levels in a language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other than English, students must: </a:t>
            </a:r>
          </a:p>
          <a:p>
            <a:pPr marL="342900" indent="-3429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Demonstrate mastery of Minnesota's English language proficiency standards</a:t>
            </a:r>
          </a:p>
          <a:p>
            <a:pPr marL="342900" indent="-3429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Satisfactorily complete all required English language arts credits</a:t>
            </a:r>
          </a:p>
        </p:txBody>
      </p:sp>
      <p:sp>
        <p:nvSpPr>
          <p:cNvPr id="3" name="Slide Number Placeholder 2"/>
          <p:cNvSpPr>
            <a:spLocks noGrp="1"/>
          </p:cNvSpPr>
          <p:nvPr>
            <p:ph type="sldNum" idx="12"/>
          </p:nvPr>
        </p:nvSpPr>
        <p:spPr>
          <a:xfrm>
            <a:off x="8164466" y="4311750"/>
            <a:ext cx="548700" cy="393600"/>
          </a:xfrm>
        </p:spPr>
        <p:txBody>
          <a:bodyPr/>
          <a:lstStyle/>
          <a:p>
            <a:pPr lvl="0">
              <a:spcBef>
                <a:spcPts val="0"/>
              </a:spcBef>
              <a:buNone/>
            </a:pPr>
            <a:fld id="{00000000-1234-1234-1234-123412341234}" type="slidenum">
              <a:rPr lang="en" smtClean="0"/>
              <a:t>11</a:t>
            </a:fld>
            <a:endParaRPr lang="en" dirty="0"/>
          </a:p>
        </p:txBody>
      </p:sp>
      <p:sp>
        <p:nvSpPr>
          <p:cNvPr id="4" name="Rectangle 3">
            <a:extLst>
              <a:ext uri="{FF2B5EF4-FFF2-40B4-BE49-F238E27FC236}">
                <a16:creationId xmlns:a16="http://schemas.microsoft.com/office/drawing/2014/main" id="{CAFA93A7-841A-45D4-8199-8AC08C21B0BB}"/>
              </a:ext>
            </a:extLst>
          </p:cNvPr>
          <p:cNvSpPr/>
          <p:nvPr/>
        </p:nvSpPr>
        <p:spPr>
          <a:xfrm>
            <a:off x="304800" y="4720167"/>
            <a:ext cx="2956259" cy="276999"/>
          </a:xfrm>
          <a:prstGeom prst="rect">
            <a:avLst/>
          </a:prstGeom>
        </p:spPr>
        <p:txBody>
          <a:bodyPr wrap="none">
            <a:spAutoFit/>
          </a:bodyPr>
          <a:lstStyle/>
          <a:p>
            <a:r>
              <a:rPr lang="en-US" sz="1200" dirty="0">
                <a:latin typeface="Calibri" panose="020F0502020204030204" pitchFamily="34" charset="0"/>
                <a:cs typeface="Calibri" panose="020F0502020204030204" pitchFamily="34" charset="0"/>
              </a:rPr>
              <a:t>(Minnesota Department of Education, 2020)</a:t>
            </a:r>
          </a:p>
        </p:txBody>
      </p:sp>
      <p:grpSp>
        <p:nvGrpSpPr>
          <p:cNvPr id="7" name="Group 6">
            <a:extLst>
              <a:ext uri="{FF2B5EF4-FFF2-40B4-BE49-F238E27FC236}">
                <a16:creationId xmlns:a16="http://schemas.microsoft.com/office/drawing/2014/main" id="{B6C79619-5453-48E7-81CE-C14544295EDC}"/>
              </a:ext>
            </a:extLst>
          </p:cNvPr>
          <p:cNvGrpSpPr/>
          <p:nvPr/>
        </p:nvGrpSpPr>
        <p:grpSpPr>
          <a:xfrm>
            <a:off x="533400" y="184324"/>
            <a:ext cx="3474776" cy="1680270"/>
            <a:chOff x="533400" y="184324"/>
            <a:chExt cx="3474776" cy="1680270"/>
          </a:xfrm>
        </p:grpSpPr>
        <p:pic>
          <p:nvPicPr>
            <p:cNvPr id="8" name="Picture 2">
              <a:extLst>
                <a:ext uri="{FF2B5EF4-FFF2-40B4-BE49-F238E27FC236}">
                  <a16:creationId xmlns:a16="http://schemas.microsoft.com/office/drawing/2014/main" id="{5538B390-5F3C-4096-9DA0-5246CB776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4"/>
              <a:ext cx="3429000" cy="1538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extLst>
                <a:ext uri="{FF2B5EF4-FFF2-40B4-BE49-F238E27FC236}">
                  <a16:creationId xmlns:a16="http://schemas.microsoft.com/office/drawing/2014/main" id="{A799618C-F59F-434A-9D56-D301E4B173C5}"/>
                </a:ext>
              </a:extLst>
            </p:cNvPr>
            <p:cNvSpPr txBox="1"/>
            <p:nvPr/>
          </p:nvSpPr>
          <p:spPr>
            <a:xfrm>
              <a:off x="2590800" y="1679928"/>
              <a:ext cx="1417376" cy="184666"/>
            </a:xfrm>
            <a:prstGeom prst="rect">
              <a:avLst/>
            </a:prstGeom>
            <a:noFill/>
          </p:spPr>
          <p:txBody>
            <a:bodyPr wrap="none" rtlCol="0">
              <a:spAutoFit/>
            </a:bodyPr>
            <a:lstStyle/>
            <a:p>
              <a:r>
                <a:rPr lang="en-US" sz="600" dirty="0"/>
                <a:t>Minnesota Department of Education</a:t>
              </a:r>
            </a:p>
          </p:txBody>
        </p:sp>
      </p:grpSp>
    </p:spTree>
    <p:extLst>
      <p:ext uri="{BB962C8B-B14F-4D97-AF65-F5344CB8AC3E}">
        <p14:creationId xmlns:p14="http://schemas.microsoft.com/office/powerpoint/2010/main" val="8249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12</a:t>
            </a:fld>
            <a:endParaRPr lang="en"/>
          </a:p>
        </p:txBody>
      </p:sp>
      <p:sp>
        <p:nvSpPr>
          <p:cNvPr id="9" name="TextBox 8"/>
          <p:cNvSpPr txBox="1"/>
          <p:nvPr/>
        </p:nvSpPr>
        <p:spPr>
          <a:xfrm>
            <a:off x="2481100" y="489224"/>
            <a:ext cx="3751347" cy="523220"/>
          </a:xfrm>
          <a:prstGeom prst="rect">
            <a:avLst/>
          </a:prstGeom>
          <a:noFill/>
        </p:spPr>
        <p:txBody>
          <a:bodyPr wrap="none" rtlCol="0">
            <a:spAutoFit/>
          </a:bodyPr>
          <a:lstStyle/>
          <a:p>
            <a:pPr algn="ct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SEALS OF BILINGUALISM</a:t>
            </a:r>
          </a:p>
        </p:txBody>
      </p:sp>
      <p:sp>
        <p:nvSpPr>
          <p:cNvPr id="3" name="AutoShape 2" descr="Image result for video icon"/>
          <p:cNvSpPr>
            <a:spLocks noChangeAspect="1" noChangeArrowheads="1"/>
          </p:cNvSpPr>
          <p:nvPr/>
        </p:nvSpPr>
        <p:spPr bwMode="auto">
          <a:xfrm>
            <a:off x="155575" y="-547688"/>
            <a:ext cx="11525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video icon"/>
          <p:cNvSpPr>
            <a:spLocks noChangeAspect="1" noChangeArrowheads="1"/>
          </p:cNvSpPr>
          <p:nvPr/>
        </p:nvSpPr>
        <p:spPr bwMode="auto">
          <a:xfrm>
            <a:off x="307975" y="-395288"/>
            <a:ext cx="11525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B65DA2D6-0E43-4014-B850-00857E3FC6A3}"/>
              </a:ext>
            </a:extLst>
          </p:cNvPr>
          <p:cNvPicPr>
            <a:picLocks noChangeAspect="1"/>
          </p:cNvPicPr>
          <p:nvPr/>
        </p:nvPicPr>
        <p:blipFill>
          <a:blip r:embed="rId3"/>
          <a:stretch>
            <a:fillRect/>
          </a:stretch>
        </p:blipFill>
        <p:spPr>
          <a:xfrm>
            <a:off x="3429000" y="1851790"/>
            <a:ext cx="2085865" cy="1439920"/>
          </a:xfrm>
          <a:prstGeom prst="rect">
            <a:avLst/>
          </a:prstGeom>
        </p:spPr>
      </p:pic>
      <p:pic>
        <p:nvPicPr>
          <p:cNvPr id="14" name="Picture 6" descr="Image result for video icon">
            <a:hlinkClick r:id="rId4"/>
            <a:extLst>
              <a:ext uri="{FF2B5EF4-FFF2-40B4-BE49-F238E27FC236}">
                <a16:creationId xmlns:a16="http://schemas.microsoft.com/office/drawing/2014/main" id="{1FC2DEDA-885E-445C-AF6E-9B45F7C1E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844" y="3486150"/>
            <a:ext cx="722312" cy="722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57A6FF-7A62-A44E-BAD3-894DBD15E947}"/>
              </a:ext>
            </a:extLst>
          </p:cNvPr>
          <p:cNvSpPr txBox="1"/>
          <p:nvPr/>
        </p:nvSpPr>
        <p:spPr>
          <a:xfrm>
            <a:off x="316940" y="4691444"/>
            <a:ext cx="2023900"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District</a:t>
            </a:r>
            <a:r>
              <a:rPr lang="en-US" dirty="0">
                <a:latin typeface="Calibri" panose="020F0502020204030204" pitchFamily="34" charset="0"/>
                <a:cs typeface="Calibri" panose="020F0502020204030204" pitchFamily="34" charset="0"/>
              </a:rPr>
              <a:t> 201, 2019)</a:t>
            </a:r>
          </a:p>
        </p:txBody>
      </p:sp>
    </p:spTree>
    <p:extLst>
      <p:ext uri="{BB962C8B-B14F-4D97-AF65-F5344CB8AC3E}">
        <p14:creationId xmlns:p14="http://schemas.microsoft.com/office/powerpoint/2010/main" val="51122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Shape 137"/>
          <p:cNvSpPr txBox="1">
            <a:spLocks noGrp="1"/>
          </p:cNvSpPr>
          <p:nvPr>
            <p:ph type="body" idx="1"/>
          </p:nvPr>
        </p:nvSpPr>
        <p:spPr>
          <a:xfrm>
            <a:off x="3452249" y="1041396"/>
            <a:ext cx="5136952" cy="1332835"/>
          </a:xfrm>
          <a:prstGeom prst="rect">
            <a:avLst/>
          </a:prstGeom>
        </p:spPr>
        <p:txBody>
          <a:bodyPr wrap="square" lIns="91425" tIns="91425" rIns="91425" bIns="91425" anchor="t" anchorCtr="0">
            <a:noAutofit/>
          </a:bodyPr>
          <a:lstStyle/>
          <a:p>
            <a:pPr marL="457200" lvl="0" indent="-355600" rtl="0">
              <a:spcBef>
                <a:spcPts val="0"/>
              </a:spcBef>
              <a:spcAft>
                <a:spcPts val="1000"/>
              </a:spcAft>
              <a:buSzPct val="100000"/>
              <a:buFont typeface="Wingdings" panose="05000000000000000000" pitchFamily="2" charset="2"/>
              <a:buChar char="Ø"/>
            </a:pPr>
            <a:r>
              <a:rPr lang="en" sz="2000" dirty="0">
                <a:solidFill>
                  <a:srgbClr val="002060"/>
                </a:solidFill>
              </a:rPr>
              <a:t>Advanced Placement (AP) language </a:t>
            </a:r>
            <a:r>
              <a:rPr lang="en-US" sz="2000" dirty="0">
                <a:solidFill>
                  <a:srgbClr val="002060"/>
                </a:solidFill>
              </a:rPr>
              <a:t>&amp; </a:t>
            </a:r>
            <a:r>
              <a:rPr lang="en" sz="2000" dirty="0">
                <a:solidFill>
                  <a:srgbClr val="002060"/>
                </a:solidFill>
              </a:rPr>
              <a:t>literature courses in second language or content courses offered in second language</a:t>
            </a:r>
            <a:br>
              <a:rPr lang="en" sz="2000" dirty="0">
                <a:solidFill>
                  <a:srgbClr val="002060"/>
                </a:solidFill>
              </a:rPr>
            </a:br>
            <a:endParaRPr lang="en" sz="2000" dirty="0">
              <a:solidFill>
                <a:srgbClr val="002060"/>
              </a:solidFill>
            </a:endParaRPr>
          </a:p>
          <a:p>
            <a:pPr marL="457200" indent="-355600">
              <a:spcAft>
                <a:spcPts val="1000"/>
              </a:spcAft>
              <a:buSzPct val="100000"/>
              <a:buFont typeface="Wingdings" panose="05000000000000000000" pitchFamily="2" charset="2"/>
              <a:buChar char="Ø"/>
            </a:pPr>
            <a:r>
              <a:rPr lang="en" sz="2000" dirty="0">
                <a:solidFill>
                  <a:srgbClr val="002060"/>
                </a:solidFill>
                <a:cs typeface="Calibri" panose="020F0502020204030204" pitchFamily="34" charset="0"/>
              </a:rPr>
              <a:t>Retroactive credits based on language proficiency exams</a:t>
            </a:r>
            <a:br>
              <a:rPr lang="en" sz="2000" dirty="0">
                <a:solidFill>
                  <a:srgbClr val="002060"/>
                </a:solidFill>
                <a:cs typeface="Calibri" panose="020F0502020204030204" pitchFamily="34" charset="0"/>
              </a:rPr>
            </a:br>
            <a:endParaRPr lang="en" sz="2000" dirty="0">
              <a:solidFill>
                <a:srgbClr val="002060"/>
              </a:solidFill>
              <a:cs typeface="Calibri" panose="020F0502020204030204" pitchFamily="34" charset="0"/>
            </a:endParaRPr>
          </a:p>
          <a:p>
            <a:pPr marL="457200" indent="-355600">
              <a:spcAft>
                <a:spcPts val="1000"/>
              </a:spcAft>
              <a:buSzPct val="100000"/>
              <a:buFont typeface="Wingdings" panose="05000000000000000000" pitchFamily="2" charset="2"/>
              <a:buChar char="Ø"/>
            </a:pPr>
            <a:r>
              <a:rPr lang="en" sz="2000" dirty="0">
                <a:solidFill>
                  <a:srgbClr val="002060"/>
                </a:solidFill>
                <a:cs typeface="Calibri" panose="020F0502020204030204" pitchFamily="34" charset="0"/>
              </a:rPr>
              <a:t>Higher level exam for IB diploma</a:t>
            </a:r>
            <a:endParaRPr lang="en-US" sz="2000" dirty="0">
              <a:cs typeface="Calibri" panose="020F0502020204030204" pitchFamily="34" charset="0"/>
            </a:endParaRPr>
          </a:p>
          <a:p>
            <a:pPr marL="457200" indent="-355600">
              <a:spcAft>
                <a:spcPts val="1000"/>
              </a:spcAft>
              <a:buSzPct val="100000"/>
              <a:buFont typeface="Wingdings" panose="05000000000000000000" pitchFamily="2" charset="2"/>
              <a:buChar char="Ø"/>
            </a:pPr>
            <a:endParaRPr lang="en-US" sz="2000" dirty="0"/>
          </a:p>
          <a:p>
            <a:pPr marL="457200" lvl="0" indent="-355600" rtl="0">
              <a:spcBef>
                <a:spcPts val="0"/>
              </a:spcBef>
              <a:spcAft>
                <a:spcPts val="1000"/>
              </a:spcAft>
              <a:buSzPct val="100000"/>
              <a:buFont typeface="Wingdings" panose="05000000000000000000" pitchFamily="2" charset="2"/>
              <a:buChar char="Ø"/>
            </a:pPr>
            <a:endParaRPr lang="en" sz="2000" dirty="0">
              <a:solidFill>
                <a:srgbClr val="002060"/>
              </a:solidFill>
            </a:endParaRPr>
          </a:p>
          <a:p>
            <a:pPr marL="457200" lvl="0" indent="-355600">
              <a:spcBef>
                <a:spcPts val="0"/>
              </a:spcBef>
              <a:spcAft>
                <a:spcPts val="1000"/>
              </a:spcAft>
              <a:buSzPct val="100000"/>
            </a:pPr>
            <a:endParaRPr lang="en" sz="2000" dirty="0">
              <a:solidFill>
                <a:srgbClr val="002060"/>
              </a:solidFill>
            </a:endParaRPr>
          </a:p>
        </p:txBody>
      </p:sp>
      <p:pic>
        <p:nvPicPr>
          <p:cNvPr id="1026" name="Picture 2" descr="Image result for advanced placeme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04489"/>
            <a:ext cx="2076450" cy="66191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Image result for international baccalaureat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378" y="3476400"/>
            <a:ext cx="1888331" cy="84486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2"/>
          </p:nvPr>
        </p:nvSpPr>
        <p:spPr>
          <a:xfrm>
            <a:off x="8153400" y="4308719"/>
            <a:ext cx="548700" cy="393600"/>
          </a:xfrm>
        </p:spPr>
        <p:txBody>
          <a:bodyPr/>
          <a:lstStyle/>
          <a:p>
            <a:pPr lvl="0">
              <a:spcBef>
                <a:spcPts val="0"/>
              </a:spcBef>
              <a:buNone/>
            </a:pPr>
            <a:fld id="{00000000-1234-1234-1234-123412341234}" type="slidenum">
              <a:rPr lang="en" smtClean="0"/>
              <a:t>13</a:t>
            </a:fld>
            <a:endParaRPr lang="en"/>
          </a:p>
        </p:txBody>
      </p:sp>
      <p:pic>
        <p:nvPicPr>
          <p:cNvPr id="11" name="Picture 10">
            <a:extLst>
              <a:ext uri="{FF2B5EF4-FFF2-40B4-BE49-F238E27FC236}">
                <a16:creationId xmlns:a16="http://schemas.microsoft.com/office/drawing/2014/main" id="{9E38BC19-AFBD-4024-82B9-215D312D405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42449" y="2317457"/>
            <a:ext cx="2209800" cy="707886"/>
          </a:xfrm>
          <a:prstGeom prst="rect">
            <a:avLst/>
          </a:prstGeom>
          <a:noFill/>
          <a:ln>
            <a:noFill/>
          </a:ln>
        </p:spPr>
      </p:pic>
      <p:sp>
        <p:nvSpPr>
          <p:cNvPr id="12" name="Rectangle 11"/>
          <p:cNvSpPr/>
          <p:nvPr/>
        </p:nvSpPr>
        <p:spPr>
          <a:xfrm>
            <a:off x="914325" y="285750"/>
            <a:ext cx="7174057" cy="461665"/>
          </a:xfrm>
          <a:prstGeom prst="rect">
            <a:avLst/>
          </a:prstGeom>
        </p:spPr>
        <p:txBody>
          <a:bodyPr wrap="square">
            <a:spAutoFit/>
          </a:bodyPr>
          <a:lstStyle/>
          <a:p>
            <a:pPr algn="ctr"/>
            <a:r>
              <a:rPr lang="es-MX" sz="2400" kern="1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Other</a:t>
            </a:r>
            <a: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sz="2400" kern="1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Ways</a:t>
            </a:r>
            <a: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t>
            </a:r>
            <a:r>
              <a:rPr lang="es-MX" sz="2400" kern="1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Obtain</a:t>
            </a:r>
            <a: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sz="2400" kern="1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College</a:t>
            </a:r>
            <a: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sz="2400" kern="1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Credits</a:t>
            </a:r>
            <a: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sz="2400" kern="1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a:t>
            </a:r>
            <a: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Free</a:t>
            </a:r>
            <a:endPar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anim calcmode="lin" valueType="num">
                                      <p:cBhvr>
                                        <p:cTn id="8" dur="10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7">
                                            <p:txEl>
                                              <p:pRg st="1" end="1"/>
                                            </p:txEl>
                                          </p:spTgt>
                                        </p:tgtEl>
                                        <p:attrNameLst>
                                          <p:attrName>style.visibility</p:attrName>
                                        </p:attrNameLst>
                                      </p:cBhvr>
                                      <p:to>
                                        <p:strVal val="visible"/>
                                      </p:to>
                                    </p:set>
                                    <p:animEffect transition="in" filter="fade">
                                      <p:cBhvr>
                                        <p:cTn id="14" dur="1000"/>
                                        <p:tgtEl>
                                          <p:spTgt spid="137">
                                            <p:txEl>
                                              <p:pRg st="1" end="1"/>
                                            </p:txEl>
                                          </p:spTgt>
                                        </p:tgtEl>
                                      </p:cBhvr>
                                    </p:animEffect>
                                    <p:anim calcmode="lin" valueType="num">
                                      <p:cBhvr>
                                        <p:cTn id="15" dur="1000" fill="hold"/>
                                        <p:tgtEl>
                                          <p:spTgt spid="13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7">
                                            <p:txEl>
                                              <p:pRg st="2" end="2"/>
                                            </p:txEl>
                                          </p:spTgt>
                                        </p:tgtEl>
                                        <p:attrNameLst>
                                          <p:attrName>style.visibility</p:attrName>
                                        </p:attrNameLst>
                                      </p:cBhvr>
                                      <p:to>
                                        <p:strVal val="visible"/>
                                      </p:to>
                                    </p:set>
                                    <p:animEffect transition="in" filter="fade">
                                      <p:cBhvr>
                                        <p:cTn id="21" dur="1000"/>
                                        <p:tgtEl>
                                          <p:spTgt spid="137">
                                            <p:txEl>
                                              <p:pRg st="2" end="2"/>
                                            </p:txEl>
                                          </p:spTgt>
                                        </p:tgtEl>
                                      </p:cBhvr>
                                    </p:animEffect>
                                    <p:anim calcmode="lin" valueType="num">
                                      <p:cBhvr>
                                        <p:cTn id="22" dur="10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z="1400" smtClean="0">
                <a:solidFill>
                  <a:schemeClr val="bg1"/>
                </a:solidFill>
              </a:rPr>
              <a:t>14</a:t>
            </a:fld>
            <a:endParaRPr lang="en-US" sz="1400" dirty="0">
              <a:solidFill>
                <a:schemeClr val="bg1"/>
              </a:solidFill>
            </a:endParaRPr>
          </a:p>
        </p:txBody>
      </p:sp>
      <p:sp>
        <p:nvSpPr>
          <p:cNvPr id="5" name="Rectangle 4"/>
          <p:cNvSpPr/>
          <p:nvPr/>
        </p:nvSpPr>
        <p:spPr>
          <a:xfrm>
            <a:off x="2190466" y="3582889"/>
            <a:ext cx="4129657" cy="307777"/>
          </a:xfrm>
          <a:prstGeom prst="rect">
            <a:avLst/>
          </a:prstGeom>
        </p:spPr>
        <p:txBody>
          <a:bodyPr wrap="none">
            <a:spAutoFit/>
          </a:bodyPr>
          <a:lstStyle/>
          <a:p>
            <a:r>
              <a:rPr lang="en-US" dirty="0">
                <a:hlinkClick r:id="rId2"/>
              </a:rPr>
              <a:t>https://www.youtube.com/watch?v=oFUF226t5Q4</a:t>
            </a:r>
            <a:endParaRPr lang="en-US" dirty="0"/>
          </a:p>
        </p:txBody>
      </p:sp>
      <p:sp>
        <p:nvSpPr>
          <p:cNvPr id="6" name="Rectangle 5"/>
          <p:cNvSpPr/>
          <p:nvPr/>
        </p:nvSpPr>
        <p:spPr>
          <a:xfrm>
            <a:off x="3403193" y="1922562"/>
            <a:ext cx="2244525" cy="307777"/>
          </a:xfrm>
          <a:prstGeom prst="rect">
            <a:avLst/>
          </a:prstGeom>
        </p:spPr>
        <p:txBody>
          <a:bodyPr wrap="none">
            <a:spAutoFit/>
          </a:bodyPr>
          <a:lstStyle/>
          <a:p>
            <a:r>
              <a:rPr lang="en-US" b="1" dirty="0"/>
              <a:t>Jump Start Your Future!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036"/>
          <a:stretch/>
        </p:blipFill>
        <p:spPr bwMode="auto">
          <a:xfrm>
            <a:off x="2290764" y="971702"/>
            <a:ext cx="3929062" cy="251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53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ureen\AppData\Local\Microsoft\Windows\INetCache\IE\QMZ19K1V\6479325377_ba1fa998b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11" y="285750"/>
            <a:ext cx="1922397" cy="1441798"/>
          </a:xfrm>
          <a:prstGeom prst="rect">
            <a:avLst/>
          </a:prstGeom>
          <a:noFill/>
          <a:ln w="9525">
            <a:solidFill>
              <a:schemeClr val="bg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1727548"/>
            <a:ext cx="6909816" cy="2308324"/>
          </a:xfrm>
          <a:prstGeom prst="rect">
            <a:avLst/>
          </a:prstGeom>
          <a:noFill/>
        </p:spPr>
        <p:txBody>
          <a:bodyPr wrap="square" rtlCol="0">
            <a:spAutoFit/>
          </a:bodyPr>
          <a:lstStyle/>
          <a:p>
            <a:r>
              <a:rPr lang="en-US" sz="2400" dirty="0">
                <a:solidFill>
                  <a:srgbClr val="002060"/>
                </a:solidFill>
                <a:latin typeface="Calibri" panose="020F0502020204030204" pitchFamily="34" charset="0"/>
              </a:rPr>
              <a:t>You have learned how your child can earn college credit while in high school by achieving a high level of proficiency in both English and Hmong.  </a:t>
            </a:r>
            <a:br>
              <a:rPr lang="en-US" sz="2400" dirty="0">
                <a:solidFill>
                  <a:srgbClr val="002060"/>
                </a:solidFill>
                <a:latin typeface="Calibri" panose="020F0502020204030204" pitchFamily="34" charset="0"/>
              </a:rPr>
            </a:br>
            <a:endParaRPr lang="en-US" sz="2400" dirty="0">
              <a:solidFill>
                <a:srgbClr val="002060"/>
              </a:solidFill>
              <a:latin typeface="Calibri" panose="020F0502020204030204" pitchFamily="34" charset="0"/>
            </a:endParaRPr>
          </a:p>
          <a:p>
            <a:r>
              <a:rPr lang="en-US" sz="2400" dirty="0">
                <a:solidFill>
                  <a:srgbClr val="002060"/>
                </a:solidFill>
                <a:latin typeface="Calibri" panose="020F0502020204030204" pitchFamily="34" charset="0"/>
              </a:rPr>
              <a:t>Why is it important  for you to know this now, while your child is still in elementary school?</a:t>
            </a:r>
          </a:p>
        </p:txBody>
      </p:sp>
      <p:sp>
        <p:nvSpPr>
          <p:cNvPr id="5" name="Slide Number Placeholder 4"/>
          <p:cNvSpPr>
            <a:spLocks noGrp="1"/>
          </p:cNvSpPr>
          <p:nvPr>
            <p:ph type="sldNum" sz="quarter" idx="12"/>
          </p:nvPr>
        </p:nvSpPr>
        <p:spPr/>
        <p:txBody>
          <a:bodyPr/>
          <a:lstStyle/>
          <a:p>
            <a:pPr lvl="0">
              <a:spcBef>
                <a:spcPts val="0"/>
              </a:spcBef>
              <a:buNone/>
            </a:pPr>
            <a:fld id="{00000000-1234-1234-1234-123412341234}" type="slidenum">
              <a:rPr lang="en" smtClean="0"/>
              <a:t>15</a:t>
            </a:fld>
            <a:endParaRPr lang="en"/>
          </a:p>
        </p:txBody>
      </p:sp>
      <p:sp>
        <p:nvSpPr>
          <p:cNvPr id="6" name="TextBox 5">
            <a:extLst>
              <a:ext uri="{FF2B5EF4-FFF2-40B4-BE49-F238E27FC236}">
                <a16:creationId xmlns:a16="http://schemas.microsoft.com/office/drawing/2014/main" id="{0A0ED784-9A8D-ED4C-89EE-724E459CE9BD}"/>
              </a:ext>
            </a:extLst>
          </p:cNvPr>
          <p:cNvSpPr txBox="1"/>
          <p:nvPr/>
        </p:nvSpPr>
        <p:spPr>
          <a:xfrm>
            <a:off x="1828800" y="1157637"/>
            <a:ext cx="343364" cy="184666"/>
          </a:xfrm>
          <a:prstGeom prst="rect">
            <a:avLst/>
          </a:prstGeom>
          <a:noFill/>
        </p:spPr>
        <p:txBody>
          <a:bodyPr wrap="none" rtlCol="0">
            <a:spAutoFit/>
          </a:bodyPr>
          <a:lstStyle/>
          <a:p>
            <a:r>
              <a:rPr lang="en-US" sz="600" dirty="0" err="1"/>
              <a:t>flickr</a:t>
            </a:r>
            <a:endParaRPr lang="en-US" sz="600" dirty="0"/>
          </a:p>
        </p:txBody>
      </p:sp>
    </p:spTree>
    <p:extLst>
      <p:ext uri="{BB962C8B-B14F-4D97-AF65-F5344CB8AC3E}">
        <p14:creationId xmlns:p14="http://schemas.microsoft.com/office/powerpoint/2010/main" val="2369017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143000" y="1733550"/>
            <a:ext cx="6781800" cy="1409700"/>
          </a:xfrm>
          <a:prstGeom prst="rect">
            <a:avLst/>
          </a:prstGeom>
          <a:solidFill>
            <a:schemeClr val="accent1">
              <a:lumMod val="20000"/>
              <a:lumOff val="80000"/>
            </a:schemeClr>
          </a:solidFill>
          <a:ln w="38100">
            <a:solidFill>
              <a:srgbClr val="002060"/>
            </a:solidFill>
          </a:ln>
        </p:spPr>
        <p:txBody>
          <a:bodyPr wrap="square" lIns="91425" tIns="91425" rIns="91425" bIns="91425" anchor="t" anchorCtr="0">
            <a:noAutofit/>
          </a:bodyPr>
          <a:lstStyle/>
          <a:p>
            <a:pPr marL="0" lvl="0" indent="0">
              <a:spcBef>
                <a:spcPts val="0"/>
              </a:spcBef>
              <a:buNone/>
            </a:pPr>
            <a:r>
              <a:rPr lang="en-US" sz="2400" dirty="0">
                <a:solidFill>
                  <a:srgbClr val="002060"/>
                </a:solidFill>
              </a:rPr>
              <a:t>I understand that</a:t>
            </a:r>
            <a:r>
              <a:rPr lang="en-US" sz="2400" b="1" dirty="0">
                <a:solidFill>
                  <a:srgbClr val="002060"/>
                </a:solidFill>
              </a:rPr>
              <a:t> </a:t>
            </a:r>
            <a:r>
              <a:rPr lang="en-US" sz="2400" dirty="0">
                <a:solidFill>
                  <a:srgbClr val="002060"/>
                </a:solidFill>
              </a:rPr>
              <a:t>there are many different jobs, careers and other enriching opportunities  open to those who are bilingual and biliterate.</a:t>
            </a:r>
          </a:p>
          <a:p>
            <a:pPr lvl="0">
              <a:spcBef>
                <a:spcPts val="0"/>
              </a:spcBef>
              <a:buNone/>
            </a:pPr>
            <a:endParaRPr lang="en-US" sz="2400" b="1" dirty="0">
              <a:solidFill>
                <a:schemeClr val="tx2">
                  <a:lumMod val="75000"/>
                </a:schemeClr>
              </a:solidFill>
            </a:endParaRPr>
          </a:p>
          <a:p>
            <a:pPr marL="228600" lvl="0" algn="ctr">
              <a:lnSpc>
                <a:spcPct val="100000"/>
              </a:lnSpc>
              <a:spcAft>
                <a:spcPts val="0"/>
              </a:spcAft>
              <a:buNone/>
            </a:pPr>
            <a:endParaRPr lang="en" sz="2400"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16</a:t>
            </a:fld>
            <a:endParaRPr lang="en"/>
          </a:p>
        </p:txBody>
      </p:sp>
      <p:sp>
        <p:nvSpPr>
          <p:cNvPr id="7" name="TextBox 6"/>
          <p:cNvSpPr txBox="1"/>
          <p:nvPr/>
        </p:nvSpPr>
        <p:spPr>
          <a:xfrm>
            <a:off x="152400" y="209550"/>
            <a:ext cx="6759032"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Objective #2</a:t>
            </a:r>
          </a:p>
        </p:txBody>
      </p:sp>
    </p:spTree>
    <p:extLst>
      <p:ext uri="{BB962C8B-B14F-4D97-AF65-F5344CB8AC3E}">
        <p14:creationId xmlns:p14="http://schemas.microsoft.com/office/powerpoint/2010/main" val="8883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708266" y="198382"/>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n-US" sz="3600" dirty="0">
                <a:solidFill>
                  <a:srgbClr val="002060"/>
                </a:solidFill>
              </a:rPr>
              <a:t>Career Opportunities for Bilinguals</a:t>
            </a: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70" y="2571750"/>
            <a:ext cx="6928080" cy="533400"/>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7585" y="1276351"/>
            <a:ext cx="5890040" cy="756522"/>
          </a:xfrm>
          <a:prstGeom prst="rect">
            <a:avLst/>
          </a:prstGeom>
          <a:noFill/>
          <a:ln w="28575">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499433"/>
            <a:ext cx="7481014" cy="748717"/>
          </a:xfrm>
          <a:prstGeom prst="rect">
            <a:avLst/>
          </a:prstGeom>
          <a:noFill/>
          <a:ln w="28575">
            <a:solidFill>
              <a:schemeClr val="accent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17</a:t>
            </a:fld>
            <a:endParaRPr lang="en"/>
          </a:p>
        </p:txBody>
      </p:sp>
    </p:spTree>
    <p:extLst>
      <p:ext uri="{BB962C8B-B14F-4D97-AF65-F5344CB8AC3E}">
        <p14:creationId xmlns:p14="http://schemas.microsoft.com/office/powerpoint/2010/main" val="66117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ggwash.org/images/posts/201506-blsal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4878"/>
            <a:ext cx="5715000" cy="4594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9027" y="4688829"/>
            <a:ext cx="1411855" cy="276999"/>
          </a:xfrm>
          <a:prstGeom prst="rect">
            <a:avLst/>
          </a:prstGeom>
          <a:noFill/>
        </p:spPr>
        <p:txBody>
          <a:bodyPr wrap="square" rtlCol="0">
            <a:spAutoFit/>
          </a:bodyPr>
          <a:lstStyle/>
          <a:p>
            <a:r>
              <a:rPr lang="en-US" sz="1200" dirty="0">
                <a:solidFill>
                  <a:srgbClr val="002060"/>
                </a:solidFill>
                <a:latin typeface="Calibri" panose="020F0502020204030204" pitchFamily="34" charset="0"/>
                <a:ea typeface="Calibri" charset="0"/>
                <a:cs typeface="Calibri" panose="020F0502020204030204" pitchFamily="34" charset="0"/>
              </a:rPr>
              <a:t>(Alpert, 2015)</a:t>
            </a:r>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18</a:t>
            </a:fld>
            <a:endParaRPr lang="en"/>
          </a:p>
        </p:txBody>
      </p:sp>
    </p:spTree>
    <p:extLst>
      <p:ext uri="{BB962C8B-B14F-4D97-AF65-F5344CB8AC3E}">
        <p14:creationId xmlns:p14="http://schemas.microsoft.com/office/powerpoint/2010/main" val="304874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270" y="1145635"/>
            <a:ext cx="2905125" cy="3657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883394" y="3151407"/>
            <a:ext cx="2331087" cy="369332"/>
          </a:xfrm>
          <a:prstGeom prst="rect">
            <a:avLst/>
          </a:prstGeom>
          <a:noFill/>
        </p:spPr>
        <p:txBody>
          <a:bodyPr wrap="none" rtlCol="0">
            <a:spAutoFit/>
          </a:bodyPr>
          <a:lstStyle/>
          <a:p>
            <a:r>
              <a:rPr lang="en-US" sz="1800" dirty="0">
                <a:solidFill>
                  <a:srgbClr val="002060"/>
                </a:solidFill>
                <a:latin typeface="Calibri" panose="020F0502020204030204" pitchFamily="34" charset="0"/>
              </a:rPr>
              <a:t>Almost all DLI students</a:t>
            </a:r>
          </a:p>
        </p:txBody>
      </p:sp>
      <p:sp>
        <p:nvSpPr>
          <p:cNvPr id="14" name="TextBox 13"/>
          <p:cNvSpPr txBox="1"/>
          <p:nvPr/>
        </p:nvSpPr>
        <p:spPr>
          <a:xfrm>
            <a:off x="5943600" y="2807223"/>
            <a:ext cx="1936749" cy="369332"/>
          </a:xfrm>
          <a:prstGeom prst="rect">
            <a:avLst/>
          </a:prstGeom>
          <a:noFill/>
        </p:spPr>
        <p:txBody>
          <a:bodyPr wrap="none" rtlCol="0">
            <a:spAutoFit/>
          </a:bodyPr>
          <a:lstStyle/>
          <a:p>
            <a:r>
              <a:rPr lang="en-US" sz="1800" dirty="0">
                <a:solidFill>
                  <a:srgbClr val="002060"/>
                </a:solidFill>
                <a:latin typeface="Calibri" panose="020F0502020204030204" pitchFamily="34" charset="0"/>
              </a:rPr>
              <a:t>Many DLI students</a:t>
            </a:r>
          </a:p>
        </p:txBody>
      </p:sp>
      <p:cxnSp>
        <p:nvCxnSpPr>
          <p:cNvPr id="17" name="Straight Arrow Connector 16"/>
          <p:cNvCxnSpPr/>
          <p:nvPr/>
        </p:nvCxnSpPr>
        <p:spPr>
          <a:xfrm flipH="1">
            <a:off x="5620722" y="2967686"/>
            <a:ext cx="360377" cy="67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Shape 205"/>
          <p:cNvSpPr txBox="1"/>
          <p:nvPr/>
        </p:nvSpPr>
        <p:spPr>
          <a:xfrm>
            <a:off x="276543" y="4664785"/>
            <a:ext cx="1628457" cy="276900"/>
          </a:xfrm>
          <a:prstGeom prst="rect">
            <a:avLst/>
          </a:prstGeom>
          <a:noFill/>
          <a:ln>
            <a:noFill/>
          </a:ln>
        </p:spPr>
        <p:txBody>
          <a:bodyPr wrap="square" lIns="91425" tIns="91425" rIns="91425" bIns="91425" anchor="t" anchorCtr="0">
            <a:noAutofit/>
          </a:bodyPr>
          <a:lstStyle/>
          <a:p>
            <a:pPr lvl="0">
              <a:spcBef>
                <a:spcPts val="0"/>
              </a:spcBef>
              <a:buNone/>
            </a:pPr>
            <a:r>
              <a:rPr lang="en" sz="1200" dirty="0">
                <a:solidFill>
                  <a:schemeClr val="tx1"/>
                </a:solidFill>
                <a:latin typeface="Calibri" panose="020F0502020204030204" pitchFamily="34" charset="0"/>
                <a:cs typeface="Calibri" panose="020F0502020204030204" pitchFamily="34" charset="0"/>
              </a:rPr>
              <a:t>(ACTFL, 2012, 2015)</a:t>
            </a:r>
          </a:p>
        </p:txBody>
      </p:sp>
      <p:sp>
        <p:nvSpPr>
          <p:cNvPr id="16" name="Rectangle 15"/>
          <p:cNvSpPr/>
          <p:nvPr/>
        </p:nvSpPr>
        <p:spPr>
          <a:xfrm>
            <a:off x="66431" y="253259"/>
            <a:ext cx="8848969" cy="584775"/>
          </a:xfrm>
          <a:prstGeom prst="rect">
            <a:avLst/>
          </a:prstGeom>
        </p:spPr>
        <p:txBody>
          <a:bodyPr wrap="square">
            <a:spAutoFit/>
          </a:bodyPr>
          <a:lstStyle/>
          <a:p>
            <a:pPr algn="ctr"/>
            <a:r>
              <a:rPr lang="en-US" sz="3200" dirty="0">
                <a:solidFill>
                  <a:srgbClr val="002060"/>
                </a:solidFill>
                <a:effectLst>
                  <a:outerShdw blurRad="38100" dist="38100" dir="2700000" algn="tl">
                    <a:srgbClr val="000000">
                      <a:alpha val="43137"/>
                    </a:srgbClr>
                  </a:outerShdw>
                </a:effectLst>
                <a:latin typeface="Calibri" charset="0"/>
                <a:cs typeface="Calibri" charset="0"/>
              </a:rPr>
              <a:t>Language Proficiency and the Work Place</a:t>
            </a:r>
            <a:endParaRPr lang="en-US" sz="3200"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19</a:t>
            </a:fld>
            <a:endParaRPr lang="en"/>
          </a:p>
        </p:txBody>
      </p:sp>
      <p:cxnSp>
        <p:nvCxnSpPr>
          <p:cNvPr id="18" name="Straight Arrow Connector 17"/>
          <p:cNvCxnSpPr>
            <a:cxnSpLocks/>
          </p:cNvCxnSpPr>
          <p:nvPr/>
        </p:nvCxnSpPr>
        <p:spPr>
          <a:xfrm flipH="1">
            <a:off x="5591237" y="3356701"/>
            <a:ext cx="5047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hape 200"/>
          <p:cNvSpPr txBox="1"/>
          <p:nvPr/>
        </p:nvSpPr>
        <p:spPr>
          <a:xfrm>
            <a:off x="520490" y="3181350"/>
            <a:ext cx="2968347" cy="68445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lIns="91425" tIns="45700" rIns="91425" bIns="45700" anchor="t" anchorCtr="0">
            <a:noAutofit/>
          </a:bodyPr>
          <a:lstStyle/>
          <a:p>
            <a:pPr marL="0" marR="0" lvl="0" indent="0" algn="r" rtl="0">
              <a:spcBef>
                <a:spcPts val="0"/>
              </a:spcBef>
              <a:spcAft>
                <a:spcPts val="0"/>
              </a:spcAft>
              <a:buNone/>
            </a:pPr>
            <a:r>
              <a:rPr lang="en" b="1" i="0" dirty="0">
                <a:solidFill>
                  <a:srgbClr val="002060"/>
                </a:solidFill>
                <a:latin typeface="Calibri" panose="020F0502020204030204" pitchFamily="34" charset="0"/>
                <a:ea typeface="Lato"/>
                <a:cs typeface="Calibri" panose="020F0502020204030204" pitchFamily="34" charset="0"/>
                <a:sym typeface="Lato"/>
              </a:rPr>
              <a:t>Fire fighter, Utilities Installer, </a:t>
            </a:r>
            <a:br>
              <a:rPr lang="en" b="1" i="0" dirty="0">
                <a:solidFill>
                  <a:srgbClr val="002060"/>
                </a:solidFill>
                <a:latin typeface="Calibri" panose="020F0502020204030204" pitchFamily="34" charset="0"/>
                <a:ea typeface="Lato"/>
                <a:cs typeface="Calibri" panose="020F0502020204030204" pitchFamily="34" charset="0"/>
                <a:sym typeface="Lato"/>
              </a:rPr>
            </a:br>
            <a:r>
              <a:rPr lang="en" b="1" i="0" dirty="0">
                <a:solidFill>
                  <a:srgbClr val="002060"/>
                </a:solidFill>
                <a:latin typeface="Calibri" panose="020F0502020204030204" pitchFamily="34" charset="0"/>
                <a:ea typeface="Lato"/>
                <a:cs typeface="Calibri" panose="020F0502020204030204" pitchFamily="34" charset="0"/>
                <a:sym typeface="Lato"/>
              </a:rPr>
              <a:t>Auto Inspector, Aviation Personnel, </a:t>
            </a:r>
            <a:br>
              <a:rPr lang="en" b="1" i="0" dirty="0">
                <a:solidFill>
                  <a:srgbClr val="002060"/>
                </a:solidFill>
                <a:latin typeface="Calibri" panose="020F0502020204030204" pitchFamily="34" charset="0"/>
                <a:ea typeface="Lato"/>
                <a:cs typeface="Calibri" panose="020F0502020204030204" pitchFamily="34" charset="0"/>
                <a:sym typeface="Lato"/>
              </a:rPr>
            </a:br>
            <a:r>
              <a:rPr lang="en" b="1" i="0" dirty="0">
                <a:solidFill>
                  <a:srgbClr val="002060"/>
                </a:solidFill>
                <a:latin typeface="Calibri" panose="020F0502020204030204" pitchFamily="34" charset="0"/>
                <a:ea typeface="Lato"/>
                <a:cs typeface="Calibri" panose="020F0502020204030204" pitchFamily="34" charset="0"/>
                <a:sym typeface="Lato"/>
              </a:rPr>
              <a:t>Tour Guide</a:t>
            </a:r>
          </a:p>
        </p:txBody>
      </p:sp>
      <p:sp>
        <p:nvSpPr>
          <p:cNvPr id="15" name="Shape 203"/>
          <p:cNvSpPr txBox="1"/>
          <p:nvPr/>
        </p:nvSpPr>
        <p:spPr>
          <a:xfrm>
            <a:off x="947611" y="2419350"/>
            <a:ext cx="2542572" cy="71371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1425" tIns="45700" rIns="91425" bIns="45700" anchor="t" anchorCtr="0">
            <a:noAutofit/>
          </a:bodyPr>
          <a:lstStyle/>
          <a:p>
            <a:pPr marL="0" marR="0" lvl="0" indent="0" algn="r" rtl="0">
              <a:spcBef>
                <a:spcPts val="0"/>
              </a:spcBef>
              <a:spcAft>
                <a:spcPts val="0"/>
              </a:spcAft>
              <a:buNone/>
            </a:pPr>
            <a:r>
              <a:rPr lang="en" b="1" i="0" dirty="0">
                <a:solidFill>
                  <a:srgbClr val="002060"/>
                </a:solidFill>
                <a:latin typeface="Calibri" panose="020F0502020204030204" pitchFamily="34" charset="0"/>
                <a:ea typeface="Lato"/>
                <a:cs typeface="Calibri" panose="020F0502020204030204" pitchFamily="34" charset="0"/>
                <a:sym typeface="Lato"/>
              </a:rPr>
              <a:t>Physician, Military Linguist Medical Interpreter </a:t>
            </a:r>
            <a:br>
              <a:rPr lang="en" b="1" i="0" dirty="0">
                <a:solidFill>
                  <a:srgbClr val="002060"/>
                </a:solidFill>
                <a:latin typeface="Calibri" panose="020F0502020204030204" pitchFamily="34" charset="0"/>
                <a:ea typeface="Lato"/>
                <a:cs typeface="Calibri" panose="020F0502020204030204" pitchFamily="34" charset="0"/>
                <a:sym typeface="Lato"/>
              </a:rPr>
            </a:br>
            <a:r>
              <a:rPr lang="en" b="1" i="0" dirty="0">
                <a:solidFill>
                  <a:srgbClr val="002060"/>
                </a:solidFill>
                <a:latin typeface="Calibri" panose="020F0502020204030204" pitchFamily="34" charset="0"/>
                <a:ea typeface="Lato"/>
                <a:cs typeface="Calibri" panose="020F0502020204030204" pitchFamily="34" charset="0"/>
                <a:sym typeface="Lato"/>
              </a:rPr>
              <a:t>K-12 language teacher</a:t>
            </a:r>
          </a:p>
        </p:txBody>
      </p:sp>
      <p:sp>
        <p:nvSpPr>
          <p:cNvPr id="19" name="Shape 204"/>
          <p:cNvSpPr txBox="1"/>
          <p:nvPr/>
        </p:nvSpPr>
        <p:spPr>
          <a:xfrm>
            <a:off x="1137123" y="1809750"/>
            <a:ext cx="1841147" cy="542170"/>
          </a:xfrm>
          <a:prstGeom prst="rect">
            <a:avLst/>
          </a:prstGeom>
          <a:solidFill>
            <a:schemeClr val="bg1"/>
          </a:solidFill>
          <a:ln w="28575" cap="rnd" cmpd="sng">
            <a:solidFill>
              <a:srgbClr val="FFFF00"/>
            </a:solidFill>
            <a:prstDash val="solid"/>
            <a:round/>
            <a:headEnd type="none" w="med" len="med"/>
            <a:tailEnd type="none" w="med" len="med"/>
          </a:ln>
        </p:spPr>
        <p:txBody>
          <a:bodyPr wrap="square" lIns="91425" tIns="45700" rIns="91425" bIns="45700" anchor="t" anchorCtr="0">
            <a:noAutofit/>
          </a:bodyPr>
          <a:lstStyle/>
          <a:p>
            <a:pPr marL="0" marR="0" lvl="0" indent="0" algn="r" rtl="0">
              <a:spcBef>
                <a:spcPts val="0"/>
              </a:spcBef>
              <a:spcAft>
                <a:spcPts val="0"/>
              </a:spcAft>
              <a:buNone/>
            </a:pPr>
            <a:r>
              <a:rPr lang="en" b="1" i="0" dirty="0">
                <a:solidFill>
                  <a:srgbClr val="002060"/>
                </a:solidFill>
                <a:latin typeface="Calibri" panose="020F0502020204030204" pitchFamily="34" charset="0"/>
                <a:ea typeface="Lato"/>
                <a:cs typeface="Calibri" panose="020F0502020204030204" pitchFamily="34" charset="0"/>
                <a:sym typeface="Lato"/>
              </a:rPr>
              <a:t>University Professor, Lawyer</a:t>
            </a:r>
          </a:p>
        </p:txBody>
      </p:sp>
    </p:spTree>
    <p:extLst>
      <p:ext uri="{BB962C8B-B14F-4D97-AF65-F5344CB8AC3E}">
        <p14:creationId xmlns:p14="http://schemas.microsoft.com/office/powerpoint/2010/main" val="384797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70859" y="1875511"/>
            <a:ext cx="2632240" cy="2312943"/>
            <a:chOff x="4041598" y="3168364"/>
            <a:chExt cx="1060704" cy="1124852"/>
          </a:xfrm>
        </p:grpSpPr>
        <p:sp>
          <p:nvSpPr>
            <p:cNvPr id="7" name="Triangle 6"/>
            <p:cNvSpPr/>
            <p:nvPr/>
          </p:nvSpPr>
          <p:spPr>
            <a:xfrm>
              <a:off x="4041598" y="3168364"/>
              <a:ext cx="1060704" cy="914400"/>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p:cNvSpPr txBox="1"/>
            <p:nvPr/>
          </p:nvSpPr>
          <p:spPr>
            <a:xfrm rot="18314926">
              <a:off x="3955444" y="3493941"/>
              <a:ext cx="576813"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9" y="3479450"/>
              <a:ext cx="851514" cy="493947"/>
            </a:xfrm>
            <a:prstGeom prst="rect">
              <a:avLst/>
            </a:prstGeom>
            <a:noFill/>
          </p:spPr>
          <p:txBody>
            <a:bodyPr wrap="squar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DLI</a:t>
              </a:r>
              <a:br>
                <a:rPr lang="en-U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Education</a:t>
              </a:r>
            </a:p>
          </p:txBody>
        </p:sp>
        <p:sp>
          <p:nvSpPr>
            <p:cNvPr id="10" name="TextBox 9"/>
            <p:cNvSpPr txBox="1"/>
            <p:nvPr/>
          </p:nvSpPr>
          <p:spPr>
            <a:xfrm>
              <a:off x="4351315" y="4098631"/>
              <a:ext cx="437442" cy="194585"/>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325818">
              <a:off x="4593594" y="3580051"/>
              <a:ext cx="753917"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2209800" y="4629150"/>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482" y="4542618"/>
            <a:ext cx="514350" cy="361950"/>
          </a:xfrm>
          <a:prstGeom prst="rect">
            <a:avLst/>
          </a:prstGeom>
        </p:spPr>
      </p:pic>
      <p:sp>
        <p:nvSpPr>
          <p:cNvPr id="18" name="Slide Number Placeholder 21"/>
          <p:cNvSpPr txBox="1">
            <a:spLocks/>
          </p:cNvSpPr>
          <p:nvPr/>
        </p:nvSpPr>
        <p:spPr>
          <a:xfrm>
            <a:off x="8560496" y="4861554"/>
            <a:ext cx="3810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00" dirty="0">
              <a:solidFill>
                <a:schemeClr val="tx1"/>
              </a:solidFill>
            </a:endParaRPr>
          </a:p>
        </p:txBody>
      </p:sp>
      <p:sp>
        <p:nvSpPr>
          <p:cNvPr id="2" name="TextBox 1"/>
          <p:cNvSpPr txBox="1"/>
          <p:nvPr/>
        </p:nvSpPr>
        <p:spPr>
          <a:xfrm>
            <a:off x="263056" y="413365"/>
            <a:ext cx="8880953" cy="1200329"/>
          </a:xfrm>
          <a:prstGeom prst="rect">
            <a:avLst/>
          </a:prstGeom>
          <a:noFill/>
        </p:spPr>
        <p:txBody>
          <a:bodyPr wrap="square" rtlCol="0">
            <a:spAutoFit/>
          </a:bodyPr>
          <a:lstStyle/>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Dual Language and Immersion</a:t>
            </a:r>
          </a:p>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Family Education</a:t>
            </a:r>
          </a:p>
        </p:txBody>
      </p:sp>
      <p:sp>
        <p:nvSpPr>
          <p:cNvPr id="4" name="Slide Number Placeholder 3"/>
          <p:cNvSpPr>
            <a:spLocks noGrp="1"/>
          </p:cNvSpPr>
          <p:nvPr>
            <p:ph type="sldNum" sz="quarter" idx="12"/>
          </p:nvPr>
        </p:nvSpPr>
        <p:spPr/>
        <p:txBody>
          <a:bodyPr/>
          <a:lstStyle/>
          <a:p>
            <a:fld id="{E59CB7E1-91DC-4272-BB44-E0360AD4D249}" type="slidenum">
              <a:rPr lang="en-US" smtClean="0"/>
              <a:t>2</a:t>
            </a:fld>
            <a:endParaRPr lang="en-US" dirty="0"/>
          </a:p>
        </p:txBody>
      </p:sp>
    </p:spTree>
    <p:extLst>
      <p:ext uri="{BB962C8B-B14F-4D97-AF65-F5344CB8AC3E}">
        <p14:creationId xmlns:p14="http://schemas.microsoft.com/office/powerpoint/2010/main" val="364501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20</a:t>
            </a:fld>
            <a:endParaRPr lang="en"/>
          </a:p>
        </p:txBody>
      </p:sp>
      <p:sp>
        <p:nvSpPr>
          <p:cNvPr id="3" name="TextBox 2"/>
          <p:cNvSpPr txBox="1"/>
          <p:nvPr/>
        </p:nvSpPr>
        <p:spPr>
          <a:xfrm>
            <a:off x="447440" y="383262"/>
            <a:ext cx="5589597" cy="523220"/>
          </a:xfrm>
          <a:prstGeom prst="rect">
            <a:avLst/>
          </a:prstGeom>
          <a:noFill/>
        </p:spPr>
        <p:txBody>
          <a:bodyPr wrap="squar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Bilingualism in the Digital Era</a:t>
            </a:r>
          </a:p>
        </p:txBody>
      </p:sp>
      <p:sp>
        <p:nvSpPr>
          <p:cNvPr id="6" name="AutoShape 4" descr="Image result for entertainment industry"/>
          <p:cNvSpPr>
            <a:spLocks noChangeAspect="1" noChangeArrowheads="1"/>
          </p:cNvSpPr>
          <p:nvPr/>
        </p:nvSpPr>
        <p:spPr bwMode="auto">
          <a:xfrm>
            <a:off x="155575" y="-1173163"/>
            <a:ext cx="3810000"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872352" y="2232023"/>
            <a:ext cx="1106393" cy="400110"/>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GAMING</a:t>
            </a:r>
          </a:p>
        </p:txBody>
      </p:sp>
      <p:sp>
        <p:nvSpPr>
          <p:cNvPr id="11" name="TextBox 10"/>
          <p:cNvSpPr txBox="1"/>
          <p:nvPr/>
        </p:nvSpPr>
        <p:spPr>
          <a:xfrm>
            <a:off x="2317482" y="3570015"/>
            <a:ext cx="1151277" cy="707886"/>
          </a:xfrm>
          <a:prstGeom prst="rect">
            <a:avLst/>
          </a:prstGeom>
          <a:noFill/>
        </p:spPr>
        <p:txBody>
          <a:bodyPr wrap="none" rtlCol="0">
            <a:spAutoFit/>
          </a:bodyPr>
          <a:lstStyle/>
          <a:p>
            <a:pPr algn="ctr"/>
            <a:r>
              <a:rPr lang="en-US" sz="2000" dirty="0">
                <a:solidFill>
                  <a:srgbClr val="002060"/>
                </a:solidFill>
                <a:latin typeface="Calibri" panose="020F0502020204030204" pitchFamily="34" charset="0"/>
                <a:cs typeface="Calibri" panose="020F0502020204030204" pitchFamily="34" charset="0"/>
              </a:rPr>
              <a:t>TV, FILM,</a:t>
            </a:r>
          </a:p>
          <a:p>
            <a:pPr algn="ctr"/>
            <a:r>
              <a:rPr lang="en-US" sz="2000" dirty="0">
                <a:solidFill>
                  <a:srgbClr val="002060"/>
                </a:solidFill>
                <a:latin typeface="Calibri" panose="020F0502020204030204" pitchFamily="34" charset="0"/>
                <a:cs typeface="Calibri" panose="020F0502020204030204" pitchFamily="34" charset="0"/>
              </a:rPr>
              <a:t>RADIO</a:t>
            </a:r>
          </a:p>
        </p:txBody>
      </p:sp>
      <p:sp>
        <p:nvSpPr>
          <p:cNvPr id="13" name="TextBox 12"/>
          <p:cNvSpPr txBox="1"/>
          <p:nvPr/>
        </p:nvSpPr>
        <p:spPr>
          <a:xfrm>
            <a:off x="3856110" y="2277721"/>
            <a:ext cx="1196161" cy="707886"/>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DIGITAL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CONTENT</a:t>
            </a:r>
          </a:p>
        </p:txBody>
      </p:sp>
      <p:grpSp>
        <p:nvGrpSpPr>
          <p:cNvPr id="14" name="Group 13"/>
          <p:cNvGrpSpPr/>
          <p:nvPr/>
        </p:nvGrpSpPr>
        <p:grpSpPr>
          <a:xfrm>
            <a:off x="3727369" y="1436688"/>
            <a:ext cx="1357559" cy="1021059"/>
            <a:chOff x="4319408" y="1678760"/>
            <a:chExt cx="1357559" cy="1021059"/>
          </a:xfrm>
        </p:grpSpPr>
        <p:pic>
          <p:nvPicPr>
            <p:cNvPr id="1033" name="Picture 9" descr="Image result for entertainment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408" y="1678760"/>
              <a:ext cx="1303130" cy="8716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00555" y="2484375"/>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grpSp>
        <p:nvGrpSpPr>
          <p:cNvPr id="12" name="Group 11"/>
          <p:cNvGrpSpPr/>
          <p:nvPr/>
        </p:nvGrpSpPr>
        <p:grpSpPr>
          <a:xfrm>
            <a:off x="2274052" y="2631664"/>
            <a:ext cx="1169720" cy="1046804"/>
            <a:chOff x="2627205" y="2528702"/>
            <a:chExt cx="1355476" cy="1262248"/>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205" y="2528702"/>
              <a:ext cx="1338370" cy="110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506269" y="3575506"/>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grpSp>
        <p:nvGrpSpPr>
          <p:cNvPr id="10" name="Group 9"/>
          <p:cNvGrpSpPr/>
          <p:nvPr/>
        </p:nvGrpSpPr>
        <p:grpSpPr>
          <a:xfrm>
            <a:off x="685800" y="1436688"/>
            <a:ext cx="1512155" cy="903057"/>
            <a:chOff x="685800" y="1436688"/>
            <a:chExt cx="1512155" cy="903057"/>
          </a:xfrm>
        </p:grpSpPr>
        <p:pic>
          <p:nvPicPr>
            <p:cNvPr id="1026" name="Picture 2" descr="Image result for bilingual careers for gam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36688"/>
              <a:ext cx="1479498" cy="83018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21543" y="2124301"/>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sp>
        <p:nvSpPr>
          <p:cNvPr id="18" name="TextBox 17"/>
          <p:cNvSpPr txBox="1"/>
          <p:nvPr/>
        </p:nvSpPr>
        <p:spPr>
          <a:xfrm>
            <a:off x="5645509" y="3470614"/>
            <a:ext cx="1601721" cy="400110"/>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MOBILE APPS</a:t>
            </a:r>
          </a:p>
        </p:txBody>
      </p:sp>
      <p:grpSp>
        <p:nvGrpSpPr>
          <p:cNvPr id="20" name="Group 19"/>
          <p:cNvGrpSpPr/>
          <p:nvPr/>
        </p:nvGrpSpPr>
        <p:grpSpPr>
          <a:xfrm>
            <a:off x="5807580" y="2307435"/>
            <a:ext cx="953024" cy="1216296"/>
            <a:chOff x="6172201" y="2266877"/>
            <a:chExt cx="1175780" cy="1431740"/>
          </a:xfrm>
        </p:grpSpPr>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1" y="2266877"/>
              <a:ext cx="953024" cy="1308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6781800" y="3483173"/>
              <a:ext cx="566181"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maxpixel</a:t>
              </a:r>
              <a:endParaRPr lang="en-US" sz="800" dirty="0">
                <a:latin typeface="Calibri" panose="020F0502020204030204" pitchFamily="34" charset="0"/>
                <a:cs typeface="Calibri" panose="020F0502020204030204" pitchFamily="34" charset="0"/>
              </a:endParaRPr>
            </a:p>
          </p:txBody>
        </p:sp>
      </p:grpSp>
      <p:sp>
        <p:nvSpPr>
          <p:cNvPr id="21" name="TextBox 20"/>
          <p:cNvSpPr txBox="1"/>
          <p:nvPr/>
        </p:nvSpPr>
        <p:spPr>
          <a:xfrm>
            <a:off x="6037037" y="1831913"/>
            <a:ext cx="1526380" cy="400110"/>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WEB DESIGN</a:t>
            </a:r>
          </a:p>
        </p:txBody>
      </p:sp>
      <p:grpSp>
        <p:nvGrpSpPr>
          <p:cNvPr id="17" name="Group 16"/>
          <p:cNvGrpSpPr/>
          <p:nvPr/>
        </p:nvGrpSpPr>
        <p:grpSpPr>
          <a:xfrm>
            <a:off x="6247649" y="699390"/>
            <a:ext cx="1114276" cy="1252272"/>
            <a:chOff x="6391732" y="292138"/>
            <a:chExt cx="1114276" cy="1252272"/>
          </a:xfrm>
        </p:grpSpPr>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732" y="292138"/>
              <a:ext cx="999581" cy="109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997535" y="1328966"/>
              <a:ext cx="508473"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pixabay</a:t>
              </a:r>
              <a:endParaRPr lang="en-US" sz="800" dirty="0">
                <a:latin typeface="Calibri" panose="020F0502020204030204" pitchFamily="34" charset="0"/>
                <a:cs typeface="Calibri" panose="020F0502020204030204" pitchFamily="34" charset="0"/>
              </a:endParaRPr>
            </a:p>
          </p:txBody>
        </p:sp>
      </p:grpSp>
      <p:sp>
        <p:nvSpPr>
          <p:cNvPr id="4" name="TextBox 3"/>
          <p:cNvSpPr txBox="1"/>
          <p:nvPr/>
        </p:nvSpPr>
        <p:spPr>
          <a:xfrm>
            <a:off x="3965575" y="4400550"/>
            <a:ext cx="797013" cy="523220"/>
          </a:xfrm>
          <a:prstGeom prst="rect">
            <a:avLst/>
          </a:prstGeom>
          <a:noFill/>
        </p:spPr>
        <p:txBody>
          <a:bodyPr wrap="none" rtlCol="0">
            <a:spAutoFit/>
          </a:bodyPr>
          <a:lstStyle/>
          <a:p>
            <a:r>
              <a:rPr lang="en-US" sz="2800" b="1" dirty="0">
                <a:solidFill>
                  <a:srgbClr val="C00000"/>
                </a:solidFill>
                <a:latin typeface="Calibri" panose="020F0502020204030204" pitchFamily="34" charset="0"/>
                <a:cs typeface="Calibri" panose="020F0502020204030204" pitchFamily="34" charset="0"/>
              </a:rPr>
              <a:t>and</a:t>
            </a:r>
            <a:r>
              <a:rPr lang="en-US" b="1" dirty="0">
                <a:solidFill>
                  <a:srgbClr val="C00000"/>
                </a:solidFill>
              </a:rPr>
              <a:t> </a:t>
            </a:r>
          </a:p>
        </p:txBody>
      </p:sp>
      <p:pic>
        <p:nvPicPr>
          <p:cNvPr id="1028" name="Picture 4" descr="Image result for question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0319" y="3934659"/>
            <a:ext cx="617331" cy="100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4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58" y="1045835"/>
            <a:ext cx="8063400" cy="3416400"/>
          </a:xfrm>
        </p:spPr>
        <p:txBody>
          <a:bodyPr>
            <a:noAutofit/>
          </a:bodyPr>
          <a:lstStyle/>
          <a:p>
            <a:pPr>
              <a:spcBef>
                <a:spcPts val="600"/>
              </a:spcBef>
            </a:pPr>
            <a:r>
              <a:rPr lang="en-US" sz="2000" dirty="0">
                <a:solidFill>
                  <a:srgbClr val="002060"/>
                </a:solidFill>
              </a:rPr>
              <a:t>Children of immigrants who can speak, read and write in both English and the language spoken at home have an advantage in the labor market.</a:t>
            </a:r>
            <a:br>
              <a:rPr lang="en-US" sz="2000" dirty="0">
                <a:solidFill>
                  <a:srgbClr val="002060"/>
                </a:solidFill>
              </a:rPr>
            </a:br>
            <a:endParaRPr lang="en-US" sz="1000" dirty="0">
              <a:solidFill>
                <a:srgbClr val="002060"/>
              </a:solidFill>
            </a:endParaRPr>
          </a:p>
          <a:p>
            <a:pPr>
              <a:spcBef>
                <a:spcPts val="600"/>
              </a:spcBef>
            </a:pPr>
            <a:r>
              <a:rPr lang="en-US" sz="2000" dirty="0">
                <a:solidFill>
                  <a:srgbClr val="002060"/>
                </a:solidFill>
              </a:rPr>
              <a:t>Individuals with immigrant backgrounds who only speak English and don’t retain the home language lose between $2,000 and $5,000 annually. </a:t>
            </a:r>
            <a:br>
              <a:rPr lang="en-US" sz="2000" dirty="0">
                <a:solidFill>
                  <a:srgbClr val="002060"/>
                </a:solidFill>
              </a:rPr>
            </a:br>
            <a:endParaRPr lang="en-US" sz="1000" dirty="0">
              <a:solidFill>
                <a:srgbClr val="002060"/>
              </a:solidFill>
            </a:endParaRPr>
          </a:p>
          <a:p>
            <a:pPr>
              <a:spcBef>
                <a:spcPts val="600"/>
              </a:spcBef>
            </a:pPr>
            <a:r>
              <a:rPr lang="en-US" sz="2000" dirty="0">
                <a:solidFill>
                  <a:srgbClr val="002060"/>
                </a:solidFill>
              </a:rPr>
              <a:t>In contrast, those with immigrant backgrounds who know both English and the language spoken at home — also known as “balanced bilinguals”—are more likely to earn more money than those who only know English. </a:t>
            </a:r>
          </a:p>
        </p:txBody>
      </p:sp>
      <p:sp>
        <p:nvSpPr>
          <p:cNvPr id="5" name="Title 2"/>
          <p:cNvSpPr txBox="1">
            <a:spLocks/>
          </p:cNvSpPr>
          <p:nvPr/>
        </p:nvSpPr>
        <p:spPr>
          <a:xfrm>
            <a:off x="472858" y="190650"/>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n-US" sz="3600" dirty="0"/>
              <a:t>In summary:</a:t>
            </a:r>
          </a:p>
        </p:txBody>
      </p:sp>
      <p:sp>
        <p:nvSpPr>
          <p:cNvPr id="2" name="Slide Number Placeholder 1"/>
          <p:cNvSpPr>
            <a:spLocks noGrp="1"/>
          </p:cNvSpPr>
          <p:nvPr>
            <p:ph type="sldNum" idx="12"/>
          </p:nvPr>
        </p:nvSpPr>
        <p:spPr>
          <a:xfrm>
            <a:off x="8122442" y="4288931"/>
            <a:ext cx="548700" cy="393600"/>
          </a:xfrm>
        </p:spPr>
        <p:txBody>
          <a:bodyPr/>
          <a:lstStyle/>
          <a:p>
            <a:pPr lvl="0">
              <a:spcBef>
                <a:spcPts val="0"/>
              </a:spcBef>
              <a:buNone/>
            </a:pPr>
            <a:fld id="{00000000-1234-1234-1234-123412341234}" type="slidenum">
              <a:rPr lang="en" smtClean="0"/>
              <a:t>21</a:t>
            </a:fld>
            <a:endParaRPr lang="en"/>
          </a:p>
        </p:txBody>
      </p:sp>
      <p:sp>
        <p:nvSpPr>
          <p:cNvPr id="6" name="TextBox 5"/>
          <p:cNvSpPr txBox="1"/>
          <p:nvPr/>
        </p:nvSpPr>
        <p:spPr>
          <a:xfrm>
            <a:off x="304800" y="4814350"/>
            <a:ext cx="3352800" cy="276999"/>
          </a:xfrm>
          <a:prstGeom prst="rect">
            <a:avLst/>
          </a:prstGeom>
          <a:noFill/>
        </p:spPr>
        <p:txBody>
          <a:bodyPr wrap="square" rtlCol="0">
            <a:spAutoFit/>
          </a:bodyPr>
          <a:lstStyle/>
          <a:p>
            <a:r>
              <a:rPr lang="en-US" sz="1200" dirty="0">
                <a:solidFill>
                  <a:srgbClr val="002060"/>
                </a:solidFill>
                <a:latin typeface="Calibri" charset="0"/>
                <a:ea typeface="Calibri" charset="0"/>
                <a:cs typeface="Calibri" charset="0"/>
              </a:rPr>
              <a:t>(</a:t>
            </a:r>
            <a:r>
              <a:rPr lang="en-US" sz="1200" dirty="0" err="1">
                <a:solidFill>
                  <a:srgbClr val="002060"/>
                </a:solidFill>
                <a:latin typeface="Calibri" charset="0"/>
                <a:ea typeface="Calibri" charset="0"/>
                <a:cs typeface="Calibri" charset="0"/>
              </a:rPr>
              <a:t>Agirdag</a:t>
            </a:r>
            <a:r>
              <a:rPr lang="en-US" sz="1200" dirty="0">
                <a:solidFill>
                  <a:srgbClr val="002060"/>
                </a:solidFill>
                <a:latin typeface="Calibri" charset="0"/>
                <a:ea typeface="Calibri" charset="0"/>
                <a:cs typeface="Calibri" charset="0"/>
              </a:rPr>
              <a:t>, 2014; </a:t>
            </a:r>
            <a:r>
              <a:rPr lang="en-US" sz="1200" dirty="0" err="1">
                <a:solidFill>
                  <a:srgbClr val="002060"/>
                </a:solidFill>
                <a:latin typeface="Calibri" charset="0"/>
                <a:ea typeface="Calibri" charset="0"/>
                <a:cs typeface="Calibri" charset="0"/>
              </a:rPr>
              <a:t>Navarez</a:t>
            </a:r>
            <a:r>
              <a:rPr lang="en-US" sz="1200" dirty="0">
                <a:solidFill>
                  <a:srgbClr val="002060"/>
                </a:solidFill>
                <a:latin typeface="Calibri" charset="0"/>
                <a:ea typeface="Calibri" charset="0"/>
                <a:cs typeface="Calibri" charset="0"/>
              </a:rPr>
              <a:t>, 2015; </a:t>
            </a:r>
            <a:r>
              <a:rPr lang="en-US" sz="1200" dirty="0" err="1">
                <a:solidFill>
                  <a:srgbClr val="002060"/>
                </a:solidFill>
                <a:latin typeface="Calibri" charset="0"/>
                <a:ea typeface="Calibri" charset="0"/>
                <a:cs typeface="Calibri" charset="0"/>
              </a:rPr>
              <a:t>Rumbaut</a:t>
            </a:r>
            <a:r>
              <a:rPr lang="en-US" sz="1200" dirty="0">
                <a:solidFill>
                  <a:srgbClr val="002060"/>
                </a:solidFill>
                <a:latin typeface="Calibri" charset="0"/>
                <a:ea typeface="Calibri" charset="0"/>
                <a:cs typeface="Calibri" charset="0"/>
              </a:rPr>
              <a:t>, 2014)</a:t>
            </a:r>
          </a:p>
        </p:txBody>
      </p:sp>
    </p:spTree>
    <p:extLst>
      <p:ext uri="{BB962C8B-B14F-4D97-AF65-F5344CB8AC3E}">
        <p14:creationId xmlns:p14="http://schemas.microsoft.com/office/powerpoint/2010/main" val="7583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514350"/>
            <a:ext cx="7635050" cy="3751761"/>
          </a:xfrm>
        </p:spPr>
        <p:txBody>
          <a:bodyPr>
            <a:noAutofit/>
          </a:bodyPr>
          <a:lstStyle/>
          <a:p>
            <a:pPr>
              <a:spcBef>
                <a:spcPts val="600"/>
              </a:spcBef>
            </a:pPr>
            <a:r>
              <a:rPr lang="en-US" sz="2000" dirty="0">
                <a:solidFill>
                  <a:srgbClr val="002060"/>
                </a:solidFill>
              </a:rPr>
              <a:t>Research has shown that individuals who:</a:t>
            </a:r>
          </a:p>
          <a:p>
            <a:pPr lvl="1">
              <a:spcBef>
                <a:spcPts val="600"/>
              </a:spcBef>
            </a:pPr>
            <a:r>
              <a:rPr lang="en-US" sz="1800" dirty="0">
                <a:solidFill>
                  <a:srgbClr val="002060"/>
                </a:solidFill>
              </a:rPr>
              <a:t>are </a:t>
            </a:r>
            <a:r>
              <a:rPr lang="en-US" sz="1800" u="sng" dirty="0">
                <a:solidFill>
                  <a:srgbClr val="002060"/>
                </a:solidFill>
              </a:rPr>
              <a:t>high use bilinguals </a:t>
            </a:r>
            <a:r>
              <a:rPr lang="en-US" sz="1800" dirty="0">
                <a:solidFill>
                  <a:srgbClr val="002060"/>
                </a:solidFill>
              </a:rPr>
              <a:t>– who use both languages frequently for personal and professional purposes, and </a:t>
            </a:r>
          </a:p>
          <a:p>
            <a:pPr lvl="1">
              <a:spcBef>
                <a:spcPts val="600"/>
              </a:spcBef>
            </a:pPr>
            <a:r>
              <a:rPr lang="en-US" sz="1800" dirty="0">
                <a:solidFill>
                  <a:srgbClr val="002060"/>
                </a:solidFill>
              </a:rPr>
              <a:t>have very </a:t>
            </a:r>
            <a:r>
              <a:rPr lang="en-US" sz="1800" u="sng" dirty="0">
                <a:solidFill>
                  <a:srgbClr val="002060"/>
                </a:solidFill>
              </a:rPr>
              <a:t>high levels of biliteracy</a:t>
            </a:r>
          </a:p>
          <a:p>
            <a:pPr marL="0" indent="0">
              <a:spcBef>
                <a:spcPts val="600"/>
              </a:spcBef>
              <a:buNone/>
            </a:pPr>
            <a:r>
              <a:rPr lang="en-US" sz="2000" dirty="0">
                <a:solidFill>
                  <a:srgbClr val="002060"/>
                </a:solidFill>
              </a:rPr>
              <a:t>        are those who</a:t>
            </a:r>
            <a:r>
              <a:rPr lang="is-IS" sz="2000" dirty="0">
                <a:solidFill>
                  <a:srgbClr val="002060"/>
                </a:solidFill>
              </a:rPr>
              <a:t>…</a:t>
            </a:r>
          </a:p>
          <a:p>
            <a:pPr marL="744538" lvl="1">
              <a:spcBef>
                <a:spcPts val="600"/>
              </a:spcBef>
            </a:pPr>
            <a:r>
              <a:rPr lang="en-US" sz="1800" dirty="0">
                <a:solidFill>
                  <a:srgbClr val="002060"/>
                </a:solidFill>
              </a:rPr>
              <a:t>a</a:t>
            </a:r>
            <a:r>
              <a:rPr lang="is-IS" sz="1800" dirty="0">
                <a:solidFill>
                  <a:srgbClr val="002060"/>
                </a:solidFill>
              </a:rPr>
              <a:t>re more likely to attend and graduate from 4-year colleges, which increases opportunities in the labor market;</a:t>
            </a:r>
          </a:p>
          <a:p>
            <a:pPr marL="744538" lvl="1">
              <a:spcBef>
                <a:spcPts val="600"/>
              </a:spcBef>
            </a:pPr>
            <a:r>
              <a:rPr lang="en-US" sz="1800" dirty="0">
                <a:solidFill>
                  <a:srgbClr val="002060"/>
                </a:solidFill>
              </a:rPr>
              <a:t>are likely to have more prestigious and higher paying careers; and</a:t>
            </a:r>
          </a:p>
          <a:p>
            <a:pPr marL="744538" lvl="1">
              <a:spcBef>
                <a:spcPts val="600"/>
              </a:spcBef>
            </a:pPr>
            <a:r>
              <a:rPr lang="en-US" sz="1800" dirty="0">
                <a:solidFill>
                  <a:srgbClr val="002060"/>
                </a:solidFill>
              </a:rPr>
              <a:t>have greater opportunities for career advancement.</a:t>
            </a:r>
          </a:p>
          <a:p>
            <a:pPr marL="344488">
              <a:spcBef>
                <a:spcPts val="600"/>
              </a:spcBef>
            </a:pPr>
            <a:r>
              <a:rPr lang="en-US" sz="2000" dirty="0">
                <a:solidFill>
                  <a:srgbClr val="002060"/>
                </a:solidFill>
              </a:rPr>
              <a:t>These benefits are increasingly critical for young people in today’s global economy!</a:t>
            </a:r>
            <a:endParaRPr lang="is-IS" sz="2000" dirty="0">
              <a:solidFill>
                <a:srgbClr val="002060"/>
              </a:solidFill>
            </a:endParaRPr>
          </a:p>
          <a:p>
            <a:pPr marL="744538" lvl="1">
              <a:spcBef>
                <a:spcPts val="600"/>
              </a:spcBef>
            </a:pPr>
            <a:endParaRPr lang="is-IS" sz="1800" dirty="0">
              <a:solidFill>
                <a:srgbClr val="002060"/>
              </a:solidFill>
            </a:endParaRPr>
          </a:p>
          <a:p>
            <a:pPr marL="571500" lvl="1" indent="-171450">
              <a:spcBef>
                <a:spcPts val="600"/>
              </a:spcBef>
            </a:pPr>
            <a:endParaRPr lang="en-US" sz="1800" dirty="0">
              <a:solidFill>
                <a:srgbClr val="002060"/>
              </a:solidFill>
            </a:endParaRPr>
          </a:p>
        </p:txBody>
      </p:sp>
      <p:sp>
        <p:nvSpPr>
          <p:cNvPr id="2" name="Slide Number Placeholder 1"/>
          <p:cNvSpPr>
            <a:spLocks noGrp="1"/>
          </p:cNvSpPr>
          <p:nvPr>
            <p:ph type="sldNum" idx="12"/>
          </p:nvPr>
        </p:nvSpPr>
        <p:spPr>
          <a:xfrm>
            <a:off x="8140266" y="4266111"/>
            <a:ext cx="548700" cy="393600"/>
          </a:xfrm>
        </p:spPr>
        <p:txBody>
          <a:bodyPr/>
          <a:lstStyle/>
          <a:p>
            <a:pPr lvl="0">
              <a:spcBef>
                <a:spcPts val="0"/>
              </a:spcBef>
              <a:buNone/>
            </a:pPr>
            <a:fld id="{00000000-1234-1234-1234-123412341234}" type="slidenum">
              <a:rPr lang="en" smtClean="0"/>
              <a:t>22</a:t>
            </a:fld>
            <a:endParaRPr lang="en" dirty="0"/>
          </a:p>
        </p:txBody>
      </p:sp>
      <p:sp>
        <p:nvSpPr>
          <p:cNvPr id="6" name="TextBox 5"/>
          <p:cNvSpPr txBox="1"/>
          <p:nvPr/>
        </p:nvSpPr>
        <p:spPr>
          <a:xfrm>
            <a:off x="573284" y="4781550"/>
            <a:ext cx="3810000" cy="276999"/>
          </a:xfrm>
          <a:prstGeom prst="rect">
            <a:avLst/>
          </a:prstGeom>
          <a:noFill/>
        </p:spPr>
        <p:txBody>
          <a:bodyPr wrap="square" rtlCol="0">
            <a:spAutoFit/>
          </a:bodyPr>
          <a:lstStyle/>
          <a:p>
            <a:r>
              <a:rPr lang="en-US" sz="1200" dirty="0">
                <a:solidFill>
                  <a:srgbClr val="002060"/>
                </a:solidFill>
                <a:latin typeface="Calibri" charset="0"/>
                <a:ea typeface="Calibri" charset="0"/>
                <a:cs typeface="Calibri" charset="0"/>
              </a:rPr>
              <a:t>(Porras, </a:t>
            </a:r>
            <a:r>
              <a:rPr lang="en-US" sz="1200" dirty="0" err="1">
                <a:solidFill>
                  <a:srgbClr val="002060"/>
                </a:solidFill>
                <a:latin typeface="Calibri" charset="0"/>
                <a:ea typeface="Calibri" charset="0"/>
                <a:cs typeface="Calibri" charset="0"/>
              </a:rPr>
              <a:t>Ee</a:t>
            </a:r>
            <a:r>
              <a:rPr lang="en-US" sz="1200" dirty="0">
                <a:solidFill>
                  <a:srgbClr val="002060"/>
                </a:solidFill>
                <a:latin typeface="Calibri" charset="0"/>
                <a:ea typeface="Calibri" charset="0"/>
                <a:cs typeface="Calibri" charset="0"/>
              </a:rPr>
              <a:t> &amp; </a:t>
            </a:r>
            <a:r>
              <a:rPr lang="en-US" sz="1200" dirty="0" err="1">
                <a:solidFill>
                  <a:srgbClr val="002060"/>
                </a:solidFill>
                <a:latin typeface="Calibri" charset="0"/>
                <a:ea typeface="Calibri" charset="0"/>
                <a:cs typeface="Calibri" charset="0"/>
              </a:rPr>
              <a:t>Gándara</a:t>
            </a:r>
            <a:r>
              <a:rPr lang="en-US" sz="1200" dirty="0">
                <a:solidFill>
                  <a:srgbClr val="002060"/>
                </a:solidFill>
                <a:latin typeface="Calibri" charset="0"/>
                <a:ea typeface="Calibri" charset="0"/>
                <a:cs typeface="Calibri" charset="0"/>
              </a:rPr>
              <a:t>, 2014; </a:t>
            </a:r>
            <a:r>
              <a:rPr lang="en-US" sz="1200" dirty="0" err="1">
                <a:solidFill>
                  <a:srgbClr val="002060"/>
                </a:solidFill>
                <a:latin typeface="Calibri" charset="0"/>
                <a:ea typeface="Calibri" charset="0"/>
                <a:cs typeface="Calibri" charset="0"/>
              </a:rPr>
              <a:t>Santibañez</a:t>
            </a:r>
            <a:r>
              <a:rPr lang="en-US" sz="1200" dirty="0">
                <a:solidFill>
                  <a:srgbClr val="002060"/>
                </a:solidFill>
                <a:latin typeface="Calibri" charset="0"/>
                <a:ea typeface="Calibri" charset="0"/>
                <a:cs typeface="Calibri" charset="0"/>
              </a:rPr>
              <a:t> &amp; </a:t>
            </a:r>
            <a:r>
              <a:rPr lang="en-US" sz="1200" dirty="0" err="1">
                <a:solidFill>
                  <a:srgbClr val="002060"/>
                </a:solidFill>
                <a:latin typeface="Calibri" charset="0"/>
                <a:ea typeface="Calibri" charset="0"/>
                <a:cs typeface="Calibri" charset="0"/>
              </a:rPr>
              <a:t>Zárate</a:t>
            </a:r>
            <a:r>
              <a:rPr lang="en-US" sz="1200" dirty="0">
                <a:solidFill>
                  <a:srgbClr val="002060"/>
                </a:solidFill>
                <a:latin typeface="Calibri" charset="0"/>
                <a:ea typeface="Calibri" charset="0"/>
                <a:cs typeface="Calibri" charset="0"/>
              </a:rPr>
              <a:t>, 2014)</a:t>
            </a:r>
          </a:p>
        </p:txBody>
      </p:sp>
    </p:spTree>
    <p:extLst>
      <p:ext uri="{BB962C8B-B14F-4D97-AF65-F5344CB8AC3E}">
        <p14:creationId xmlns:p14="http://schemas.microsoft.com/office/powerpoint/2010/main" val="937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body" idx="1"/>
          </p:nvPr>
        </p:nvSpPr>
        <p:spPr>
          <a:xfrm>
            <a:off x="3821778" y="1123950"/>
            <a:ext cx="4893596" cy="3416400"/>
          </a:xfrm>
          <a:prstGeom prst="rect">
            <a:avLst/>
          </a:prstGeom>
        </p:spPr>
        <p:txBody>
          <a:bodyPr wrap="square" lIns="91425" tIns="91425" rIns="91425" bIns="91425" anchor="t" anchorCtr="0">
            <a:noAutofit/>
          </a:bodyPr>
          <a:lstStyle/>
          <a:p>
            <a:pPr marL="0" indent="0">
              <a:spcBef>
                <a:spcPts val="600"/>
              </a:spcBef>
              <a:buNone/>
            </a:pPr>
            <a:r>
              <a:rPr lang="en-US" sz="2000" dirty="0">
                <a:solidFill>
                  <a:srgbClr val="002060"/>
                </a:solidFill>
              </a:rPr>
              <a:t>High school students who participate in </a:t>
            </a:r>
            <a:br>
              <a:rPr lang="en-US" sz="2000" dirty="0">
                <a:solidFill>
                  <a:srgbClr val="002060"/>
                </a:solidFill>
              </a:rPr>
            </a:br>
            <a:r>
              <a:rPr lang="en-US" sz="2000" dirty="0">
                <a:solidFill>
                  <a:srgbClr val="002060"/>
                </a:solidFill>
              </a:rPr>
              <a:t>two-way immersion programs, from </a:t>
            </a:r>
            <a:br>
              <a:rPr lang="en-US" sz="2000" dirty="0">
                <a:solidFill>
                  <a:srgbClr val="002060"/>
                </a:solidFill>
              </a:rPr>
            </a:br>
            <a:r>
              <a:rPr lang="en-US" sz="2000" dirty="0">
                <a:solidFill>
                  <a:srgbClr val="002060"/>
                </a:solidFill>
              </a:rPr>
              <a:t>elementary through high school have: </a:t>
            </a:r>
          </a:p>
          <a:p>
            <a:pPr>
              <a:spcBef>
                <a:spcPts val="600"/>
              </a:spcBef>
            </a:pPr>
            <a:r>
              <a:rPr lang="en-US" sz="2000" dirty="0">
                <a:solidFill>
                  <a:srgbClr val="002060"/>
                </a:solidFill>
              </a:rPr>
              <a:t>high levels of academic competence and motivation; </a:t>
            </a:r>
          </a:p>
          <a:p>
            <a:pPr>
              <a:spcBef>
                <a:spcPts val="600"/>
              </a:spcBef>
            </a:pPr>
            <a:r>
              <a:rPr lang="en-US" sz="2000" dirty="0">
                <a:solidFill>
                  <a:srgbClr val="002060"/>
                </a:solidFill>
              </a:rPr>
              <a:t>ambitions to go to college; </a:t>
            </a:r>
          </a:p>
          <a:p>
            <a:pPr>
              <a:spcBef>
                <a:spcPts val="600"/>
              </a:spcBef>
            </a:pPr>
            <a:r>
              <a:rPr lang="en-US" sz="2000" dirty="0">
                <a:solidFill>
                  <a:srgbClr val="002060"/>
                </a:solidFill>
              </a:rPr>
              <a:t>knowledge about how to apply to and get </a:t>
            </a:r>
            <a:br>
              <a:rPr lang="en-US" sz="2000" dirty="0">
                <a:solidFill>
                  <a:srgbClr val="002060"/>
                </a:solidFill>
              </a:rPr>
            </a:br>
            <a:r>
              <a:rPr lang="en-US" sz="2000" dirty="0">
                <a:solidFill>
                  <a:srgbClr val="002060"/>
                </a:solidFill>
              </a:rPr>
              <a:t>into college; </a:t>
            </a:r>
          </a:p>
          <a:p>
            <a:pPr>
              <a:spcBef>
                <a:spcPts val="600"/>
              </a:spcBef>
            </a:pPr>
            <a:r>
              <a:rPr lang="en-US" sz="2000" dirty="0">
                <a:solidFill>
                  <a:srgbClr val="002060"/>
                </a:solidFill>
              </a:rPr>
              <a:t>and pride in bilingualism. </a:t>
            </a:r>
            <a:endParaRPr lang="en" sz="2000" dirty="0"/>
          </a:p>
        </p:txBody>
      </p:sp>
      <p:sp>
        <p:nvSpPr>
          <p:cNvPr id="2" name="Rectangle 1"/>
          <p:cNvSpPr/>
          <p:nvPr/>
        </p:nvSpPr>
        <p:spPr>
          <a:xfrm>
            <a:off x="226895" y="4814350"/>
            <a:ext cx="2289409" cy="276999"/>
          </a:xfrm>
          <a:prstGeom prst="rect">
            <a:avLst/>
          </a:prstGeom>
        </p:spPr>
        <p:txBody>
          <a:bodyPr wrap="none">
            <a:spAutoFit/>
          </a:bodyPr>
          <a:lstStyle/>
          <a:p>
            <a:r>
              <a:rPr lang="en-US" sz="1200" dirty="0">
                <a:solidFill>
                  <a:srgbClr val="002060"/>
                </a:solidFill>
                <a:latin typeface="Calibri" charset="0"/>
                <a:ea typeface="Calibri" charset="0"/>
                <a:cs typeface="Calibri" charset="0"/>
              </a:rPr>
              <a:t>(Lindholm-Leary &amp; Borsato, 2001)</a:t>
            </a:r>
          </a:p>
        </p:txBody>
      </p:sp>
      <p:sp>
        <p:nvSpPr>
          <p:cNvPr id="3" name="TextBox 2"/>
          <p:cNvSpPr txBox="1"/>
          <p:nvPr/>
        </p:nvSpPr>
        <p:spPr>
          <a:xfrm>
            <a:off x="922324" y="1273646"/>
            <a:ext cx="306495" cy="1169551"/>
          </a:xfrm>
          <a:prstGeom prst="rect">
            <a:avLst/>
          </a:prstGeom>
          <a:noFill/>
        </p:spPr>
        <p:txBody>
          <a:bodyPr wrap="none" rtlCol="0">
            <a:spAutoFit/>
          </a:bodyPr>
          <a:lstStyle/>
          <a:p>
            <a:pPr algn="ctr"/>
            <a:r>
              <a:rPr lang="en-US" b="1" dirty="0">
                <a:solidFill>
                  <a:srgbClr val="002060"/>
                </a:solidFill>
                <a:latin typeface="Calibri" panose="020F0502020204030204" pitchFamily="34" charset="0"/>
                <a:cs typeface="Calibri" panose="020F0502020204030204" pitchFamily="34" charset="0"/>
              </a:rPr>
              <a:t>T</a:t>
            </a:r>
          </a:p>
          <a:p>
            <a:pPr algn="ctr"/>
            <a:r>
              <a:rPr lang="en-US" b="1" dirty="0">
                <a:solidFill>
                  <a:srgbClr val="002060"/>
                </a:solidFill>
                <a:latin typeface="Calibri" panose="020F0502020204030204" pitchFamily="34" charset="0"/>
                <a:cs typeface="Calibri" panose="020F0502020204030204" pitchFamily="34" charset="0"/>
              </a:rPr>
              <a:t>O</a:t>
            </a:r>
          </a:p>
          <a:p>
            <a:pPr algn="ctr"/>
            <a:r>
              <a:rPr lang="en-US" b="1" dirty="0">
                <a:solidFill>
                  <a:srgbClr val="002060"/>
                </a:solidFill>
                <a:latin typeface="Calibri" panose="020F0502020204030204" pitchFamily="34" charset="0"/>
                <a:cs typeface="Calibri" panose="020F0502020204030204" pitchFamily="34" charset="0"/>
              </a:rPr>
              <a:t>D</a:t>
            </a:r>
          </a:p>
          <a:p>
            <a:pPr algn="ctr"/>
            <a:r>
              <a:rPr lang="en-US" b="1" dirty="0">
                <a:solidFill>
                  <a:srgbClr val="002060"/>
                </a:solidFill>
                <a:latin typeface="Calibri" panose="020F0502020204030204" pitchFamily="34" charset="0"/>
                <a:cs typeface="Calibri" panose="020F0502020204030204" pitchFamily="34" charset="0"/>
              </a:rPr>
              <a:t>A</a:t>
            </a:r>
          </a:p>
          <a:p>
            <a:pPr algn="ctr"/>
            <a:r>
              <a:rPr lang="en-US" b="1" dirty="0">
                <a:solidFill>
                  <a:srgbClr val="002060"/>
                </a:solidFill>
                <a:latin typeface="Calibri" panose="020F0502020204030204" pitchFamily="34" charset="0"/>
                <a:cs typeface="Calibri" panose="020F0502020204030204" pitchFamily="34" charset="0"/>
              </a:rPr>
              <a:t>Y</a:t>
            </a:r>
          </a:p>
        </p:txBody>
      </p:sp>
      <p:sp>
        <p:nvSpPr>
          <p:cNvPr id="14" name="TextBox 13"/>
          <p:cNvSpPr txBox="1"/>
          <p:nvPr/>
        </p:nvSpPr>
        <p:spPr>
          <a:xfrm>
            <a:off x="1260043" y="2571749"/>
            <a:ext cx="348172" cy="1815882"/>
          </a:xfrm>
          <a:prstGeom prst="rect">
            <a:avLst/>
          </a:prstGeom>
          <a:noFill/>
        </p:spPr>
        <p:txBody>
          <a:bodyPr wrap="none" rtlCol="0">
            <a:spAutoFit/>
          </a:bodyPr>
          <a:lstStyle/>
          <a:p>
            <a:pPr algn="ctr"/>
            <a:r>
              <a:rPr lang="en-US" b="1" dirty="0">
                <a:solidFill>
                  <a:srgbClr val="002060"/>
                </a:solidFill>
                <a:latin typeface="Calibri" panose="020F0502020204030204" pitchFamily="34" charset="0"/>
                <a:cs typeface="Calibri" panose="020F0502020204030204" pitchFamily="34" charset="0"/>
              </a:rPr>
              <a:t>T</a:t>
            </a:r>
          </a:p>
          <a:p>
            <a:pPr algn="ctr"/>
            <a:r>
              <a:rPr lang="en-US" b="1" dirty="0">
                <a:solidFill>
                  <a:srgbClr val="002060"/>
                </a:solidFill>
                <a:latin typeface="Calibri" panose="020F0502020204030204" pitchFamily="34" charset="0"/>
                <a:cs typeface="Calibri" panose="020F0502020204030204" pitchFamily="34" charset="0"/>
              </a:rPr>
              <a:t>O</a:t>
            </a:r>
          </a:p>
          <a:p>
            <a:pPr algn="ctr"/>
            <a:r>
              <a:rPr lang="en-US" b="1" dirty="0">
                <a:solidFill>
                  <a:srgbClr val="002060"/>
                </a:solidFill>
                <a:latin typeface="Calibri" panose="020F0502020204030204" pitchFamily="34" charset="0"/>
                <a:cs typeface="Calibri" panose="020F0502020204030204" pitchFamily="34" charset="0"/>
              </a:rPr>
              <a:t>M</a:t>
            </a:r>
          </a:p>
          <a:p>
            <a:pPr algn="ctr"/>
            <a:r>
              <a:rPr lang="en-US" b="1" dirty="0">
                <a:solidFill>
                  <a:srgbClr val="002060"/>
                </a:solidFill>
                <a:latin typeface="Calibri" panose="020F0502020204030204" pitchFamily="34" charset="0"/>
                <a:cs typeface="Calibri" panose="020F0502020204030204" pitchFamily="34" charset="0"/>
              </a:rPr>
              <a:t>O</a:t>
            </a:r>
          </a:p>
          <a:p>
            <a:pPr algn="ctr"/>
            <a:r>
              <a:rPr lang="en-US" b="1" dirty="0">
                <a:solidFill>
                  <a:srgbClr val="002060"/>
                </a:solidFill>
                <a:latin typeface="Calibri" panose="020F0502020204030204" pitchFamily="34" charset="0"/>
                <a:cs typeface="Calibri" panose="020F0502020204030204" pitchFamily="34" charset="0"/>
              </a:rPr>
              <a:t>R</a:t>
            </a:r>
          </a:p>
          <a:p>
            <a:pPr algn="ctr"/>
            <a:r>
              <a:rPr lang="en-US" b="1" dirty="0">
                <a:solidFill>
                  <a:srgbClr val="002060"/>
                </a:solidFill>
                <a:latin typeface="Calibri" panose="020F0502020204030204" pitchFamily="34" charset="0"/>
                <a:cs typeface="Calibri" panose="020F0502020204030204" pitchFamily="34" charset="0"/>
              </a:rPr>
              <a:t>R</a:t>
            </a:r>
          </a:p>
          <a:p>
            <a:pPr algn="ctr"/>
            <a:r>
              <a:rPr lang="en-US" b="1" dirty="0">
                <a:solidFill>
                  <a:srgbClr val="002060"/>
                </a:solidFill>
                <a:latin typeface="Calibri" panose="020F0502020204030204" pitchFamily="34" charset="0"/>
                <a:cs typeface="Calibri" panose="020F0502020204030204" pitchFamily="34" charset="0"/>
              </a:rPr>
              <a:t>O</a:t>
            </a:r>
          </a:p>
          <a:p>
            <a:pPr algn="ctr"/>
            <a:r>
              <a:rPr lang="en-US" b="1" dirty="0">
                <a:solidFill>
                  <a:srgbClr val="002060"/>
                </a:solidFill>
                <a:latin typeface="Calibri" panose="020F0502020204030204" pitchFamily="34" charset="0"/>
                <a:cs typeface="Calibri" panose="020F0502020204030204" pitchFamily="34" charset="0"/>
              </a:rPr>
              <a:t>W</a:t>
            </a:r>
          </a:p>
        </p:txBody>
      </p:sp>
      <p:sp>
        <p:nvSpPr>
          <p:cNvPr id="6" name="Slide Number Placeholder 5"/>
          <p:cNvSpPr>
            <a:spLocks noGrp="1"/>
          </p:cNvSpPr>
          <p:nvPr>
            <p:ph type="sldNum" idx="12"/>
          </p:nvPr>
        </p:nvSpPr>
        <p:spPr>
          <a:xfrm>
            <a:off x="8166674" y="4301502"/>
            <a:ext cx="548700" cy="393600"/>
          </a:xfrm>
        </p:spPr>
        <p:txBody>
          <a:bodyPr/>
          <a:lstStyle/>
          <a:p>
            <a:pPr lvl="0">
              <a:spcBef>
                <a:spcPts val="0"/>
              </a:spcBef>
              <a:buNone/>
            </a:pPr>
            <a:fld id="{00000000-1234-1234-1234-123412341234}" type="slidenum">
              <a:rPr lang="en" smtClean="0"/>
              <a:t>23</a:t>
            </a:fld>
            <a:endParaRPr lang="en" dirty="0"/>
          </a:p>
        </p:txBody>
      </p:sp>
      <p:sp>
        <p:nvSpPr>
          <p:cNvPr id="18" name="Title 2">
            <a:extLst>
              <a:ext uri="{FF2B5EF4-FFF2-40B4-BE49-F238E27FC236}">
                <a16:creationId xmlns:a16="http://schemas.microsoft.com/office/drawing/2014/main" id="{AE490A0A-23B3-415B-927B-6B7129CB1DE5}"/>
              </a:ext>
            </a:extLst>
          </p:cNvPr>
          <p:cNvSpPr txBox="1">
            <a:spLocks/>
          </p:cNvSpPr>
          <p:nvPr/>
        </p:nvSpPr>
        <p:spPr>
          <a:xfrm>
            <a:off x="472858" y="190650"/>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n-US" sz="3600" dirty="0"/>
              <a:t>The future begins now!</a:t>
            </a:r>
          </a:p>
        </p:txBody>
      </p:sp>
      <p:grpSp>
        <p:nvGrpSpPr>
          <p:cNvPr id="24" name="Group 23">
            <a:extLst>
              <a:ext uri="{FF2B5EF4-FFF2-40B4-BE49-F238E27FC236}">
                <a16:creationId xmlns:a16="http://schemas.microsoft.com/office/drawing/2014/main" id="{2DECD0EC-CAD6-4356-A2E3-D742278AE84A}"/>
              </a:ext>
            </a:extLst>
          </p:cNvPr>
          <p:cNvGrpSpPr/>
          <p:nvPr/>
        </p:nvGrpSpPr>
        <p:grpSpPr>
          <a:xfrm>
            <a:off x="1371600" y="1164998"/>
            <a:ext cx="1877768" cy="1479201"/>
            <a:chOff x="1371600" y="1164998"/>
            <a:chExt cx="1877768" cy="1479201"/>
          </a:xfrm>
        </p:grpSpPr>
        <p:pic>
          <p:nvPicPr>
            <p:cNvPr id="4" name="Picture 3">
              <a:extLst>
                <a:ext uri="{FF2B5EF4-FFF2-40B4-BE49-F238E27FC236}">
                  <a16:creationId xmlns:a16="http://schemas.microsoft.com/office/drawing/2014/main" id="{B6A8114E-A27C-445E-89D1-44462CCB9842}"/>
                </a:ext>
              </a:extLst>
            </p:cNvPr>
            <p:cNvPicPr>
              <a:picLocks noChangeAspect="1"/>
            </p:cNvPicPr>
            <p:nvPr/>
          </p:nvPicPr>
          <p:blipFill rotWithShape="1">
            <a:blip r:embed="rId3"/>
            <a:srcRect l="6297"/>
            <a:stretch/>
          </p:blipFill>
          <p:spPr>
            <a:xfrm>
              <a:off x="1371600" y="1164998"/>
              <a:ext cx="1859991" cy="1334634"/>
            </a:xfrm>
            <a:prstGeom prst="rect">
              <a:avLst/>
            </a:prstGeom>
          </p:spPr>
        </p:pic>
        <p:sp>
          <p:nvSpPr>
            <p:cNvPr id="5" name="TextBox 4">
              <a:extLst>
                <a:ext uri="{FF2B5EF4-FFF2-40B4-BE49-F238E27FC236}">
                  <a16:creationId xmlns:a16="http://schemas.microsoft.com/office/drawing/2014/main" id="{247FF175-1D9D-44BC-B01B-0ABB73DBA36C}"/>
                </a:ext>
              </a:extLst>
            </p:cNvPr>
            <p:cNvSpPr txBox="1"/>
            <p:nvPr/>
          </p:nvSpPr>
          <p:spPr>
            <a:xfrm>
              <a:off x="2760132" y="2428755"/>
              <a:ext cx="489236" cy="215444"/>
            </a:xfrm>
            <a:prstGeom prst="rect">
              <a:avLst/>
            </a:prstGeom>
            <a:noFill/>
          </p:spPr>
          <p:txBody>
            <a:bodyPr wrap="none" rtlCol="0">
              <a:spAutoFit/>
            </a:bodyPr>
            <a:lstStyle/>
            <a:p>
              <a:r>
                <a:rPr lang="en-US" sz="800" dirty="0" err="1"/>
                <a:t>lozada</a:t>
              </a:r>
              <a:endParaRPr lang="en-US" sz="800" dirty="0"/>
            </a:p>
          </p:txBody>
        </p:sp>
      </p:grpSp>
      <p:grpSp>
        <p:nvGrpSpPr>
          <p:cNvPr id="26" name="Group 25">
            <a:extLst>
              <a:ext uri="{FF2B5EF4-FFF2-40B4-BE49-F238E27FC236}">
                <a16:creationId xmlns:a16="http://schemas.microsoft.com/office/drawing/2014/main" id="{C66DA6B1-8F42-4EEC-B5F1-2A2873D822BA}"/>
              </a:ext>
            </a:extLst>
          </p:cNvPr>
          <p:cNvGrpSpPr/>
          <p:nvPr/>
        </p:nvGrpSpPr>
        <p:grpSpPr>
          <a:xfrm>
            <a:off x="1756185" y="2615235"/>
            <a:ext cx="1285011" cy="1861515"/>
            <a:chOff x="1756185" y="2615235"/>
            <a:chExt cx="1285011" cy="1861515"/>
          </a:xfrm>
        </p:grpSpPr>
        <p:sp>
          <p:nvSpPr>
            <p:cNvPr id="21" name="TextBox 20">
              <a:extLst>
                <a:ext uri="{FF2B5EF4-FFF2-40B4-BE49-F238E27FC236}">
                  <a16:creationId xmlns:a16="http://schemas.microsoft.com/office/drawing/2014/main" id="{60257B80-8EB2-4329-A0FB-516D1886DF3B}"/>
                </a:ext>
              </a:extLst>
            </p:cNvPr>
            <p:cNvSpPr txBox="1"/>
            <p:nvPr/>
          </p:nvSpPr>
          <p:spPr>
            <a:xfrm>
              <a:off x="2319524" y="4261306"/>
              <a:ext cx="721672" cy="215444"/>
            </a:xfrm>
            <a:prstGeom prst="rect">
              <a:avLst/>
            </a:prstGeom>
            <a:noFill/>
          </p:spPr>
          <p:txBody>
            <a:bodyPr wrap="none" rtlCol="0">
              <a:spAutoFit/>
            </a:bodyPr>
            <a:lstStyle/>
            <a:p>
              <a:r>
                <a:rPr lang="en-US" sz="800" dirty="0" err="1"/>
                <a:t>dreamstime</a:t>
              </a:r>
              <a:endParaRPr lang="en-US" sz="800" dirty="0"/>
            </a:p>
          </p:txBody>
        </p:sp>
        <p:pic>
          <p:nvPicPr>
            <p:cNvPr id="23" name="Picture 22">
              <a:extLst>
                <a:ext uri="{FF2B5EF4-FFF2-40B4-BE49-F238E27FC236}">
                  <a16:creationId xmlns:a16="http://schemas.microsoft.com/office/drawing/2014/main" id="{A3955D10-D5E6-4B5A-8946-2E7E53598C9A}"/>
                </a:ext>
              </a:extLst>
            </p:cNvPr>
            <p:cNvPicPr>
              <a:picLocks noChangeAspect="1"/>
            </p:cNvPicPr>
            <p:nvPr/>
          </p:nvPicPr>
          <p:blipFill>
            <a:blip r:embed="rId4"/>
            <a:stretch>
              <a:fillRect/>
            </a:stretch>
          </p:blipFill>
          <p:spPr>
            <a:xfrm>
              <a:off x="1756185" y="2615235"/>
              <a:ext cx="1217440" cy="1686268"/>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CB58D0-AAF0-224A-A566-1771C2C11CA3}"/>
              </a:ext>
            </a:extLst>
          </p:cNvPr>
          <p:cNvSpPr>
            <a:spLocks noGrp="1"/>
          </p:cNvSpPr>
          <p:nvPr>
            <p:ph type="sldNum" sz="quarter" idx="12"/>
          </p:nvPr>
        </p:nvSpPr>
        <p:spPr/>
        <p:txBody>
          <a:bodyPr/>
          <a:lstStyle/>
          <a:p>
            <a:pPr lvl="0">
              <a:spcBef>
                <a:spcPts val="0"/>
              </a:spcBef>
              <a:buNone/>
            </a:pPr>
            <a:fld id="{00000000-1234-1234-1234-123412341234}" type="slidenum">
              <a:rPr lang="en" smtClean="0"/>
              <a:t>24</a:t>
            </a:fld>
            <a:endParaRPr lang="en"/>
          </a:p>
        </p:txBody>
      </p:sp>
      <p:sp>
        <p:nvSpPr>
          <p:cNvPr id="3" name="Rectangle 2"/>
          <p:cNvSpPr/>
          <p:nvPr/>
        </p:nvSpPr>
        <p:spPr>
          <a:xfrm>
            <a:off x="1309306" y="1371872"/>
            <a:ext cx="7124510" cy="3046988"/>
          </a:xfrm>
          <a:prstGeom prst="rect">
            <a:avLst/>
          </a:prstGeom>
        </p:spPr>
        <p:txBody>
          <a:bodyPr wrap="square">
            <a:spAutoFit/>
          </a:bodyPr>
          <a:lstStyle/>
          <a:p>
            <a:r>
              <a:rPr lang="en-US" sz="2400" dirty="0">
                <a:solidFill>
                  <a:schemeClr val="tx2">
                    <a:lumMod val="75000"/>
                  </a:schemeClr>
                </a:solidFill>
                <a:latin typeface="Calibri" panose="020F0502020204030204" pitchFamily="34" charset="0"/>
                <a:cs typeface="Calibri" panose="020F0502020204030204" pitchFamily="34" charset="0"/>
              </a:rPr>
              <a:t>“</a:t>
            </a:r>
            <a:r>
              <a:rPr lang="en-US" sz="2400" dirty="0">
                <a:solidFill>
                  <a:srgbClr val="002060"/>
                </a:solidFill>
                <a:latin typeface="Calibri" panose="020F0502020204030204" pitchFamily="34" charset="0"/>
                <a:cs typeface="Calibri" panose="020F0502020204030204" pitchFamily="34" charset="0"/>
              </a:rPr>
              <a:t>Integration of our global economy is not the only driving force for the need for higher-level soft skills; large global migration driven by both economic and political forces also has a large impact on workforce demands. To respond to both our current and future workforce needs, we have to redefine what an educated and talented workforce looks like. The answer includes one that is </a:t>
            </a:r>
            <a:r>
              <a:rPr lang="en-US" sz="2400" b="1" dirty="0">
                <a:solidFill>
                  <a:srgbClr val="002060"/>
                </a:solidFill>
                <a:latin typeface="Calibri" panose="020F0502020204030204" pitchFamily="34" charset="0"/>
                <a:cs typeface="Calibri" panose="020F0502020204030204" pitchFamily="34" charset="0"/>
              </a:rPr>
              <a:t>multilingual</a:t>
            </a:r>
            <a:r>
              <a:rPr lang="en-US" sz="2400" dirty="0">
                <a:solidFill>
                  <a:srgbClr val="002060"/>
                </a:solidFill>
                <a:latin typeface="Calibri" panose="020F0502020204030204" pitchFamily="34" charset="0"/>
                <a:cs typeface="Calibri" panose="020F0502020204030204" pitchFamily="34" charset="0"/>
              </a:rPr>
              <a:t> and </a:t>
            </a:r>
            <a:r>
              <a:rPr lang="en-US" sz="2400" b="1" dirty="0">
                <a:solidFill>
                  <a:srgbClr val="002060"/>
                </a:solidFill>
                <a:latin typeface="Calibri" panose="020F0502020204030204" pitchFamily="34" charset="0"/>
                <a:cs typeface="Calibri" panose="020F0502020204030204" pitchFamily="34" charset="0"/>
              </a:rPr>
              <a:t>multicultural</a:t>
            </a:r>
            <a:r>
              <a:rPr lang="en-US" sz="2400" dirty="0">
                <a:solidFill>
                  <a:srgbClr val="002060"/>
                </a:solidFill>
                <a:latin typeface="Calibri" panose="020F0502020204030204" pitchFamily="34" charset="0"/>
                <a:cs typeface="Calibri" panose="020F0502020204030204" pitchFamily="34" charset="0"/>
              </a:rPr>
              <a:t>.”  </a:t>
            </a:r>
          </a:p>
        </p:txBody>
      </p:sp>
      <p:sp>
        <p:nvSpPr>
          <p:cNvPr id="6" name="Rectangle 5"/>
          <p:cNvSpPr/>
          <p:nvPr/>
        </p:nvSpPr>
        <p:spPr>
          <a:xfrm>
            <a:off x="152400" y="841518"/>
            <a:ext cx="8689862" cy="461665"/>
          </a:xfrm>
          <a:prstGeom prst="rect">
            <a:avLst/>
          </a:prstGeom>
        </p:spPr>
        <p:txBody>
          <a:bodyPr wrap="square">
            <a:spAutoFit/>
          </a:bodyPr>
          <a:lstStyle/>
          <a:p>
            <a:r>
              <a:rPr lang="en-US" sz="2400" dirty="0">
                <a:solidFill>
                  <a:srgbClr val="002060"/>
                </a:solidFill>
                <a:effectLst>
                  <a:outerShdw blurRad="38100" dist="38100" dir="2700000" algn="tl">
                    <a:srgbClr val="000000">
                      <a:alpha val="43137"/>
                    </a:srgbClr>
                  </a:outerShdw>
                </a:effectLst>
                <a:latin typeface="Calibri" charset="0"/>
                <a:cs typeface="Calibri" charset="0"/>
              </a:rPr>
              <a:t>                 We don’t know what the future holds, but….</a:t>
            </a:r>
            <a:endParaRPr lang="en-US" sz="2400" dirty="0">
              <a:solidFill>
                <a:srgbClr val="002060"/>
              </a:solidFill>
              <a:effectLst>
                <a:outerShdw blurRad="38100" dist="38100" dir="2700000" algn="tl">
                  <a:srgbClr val="000000">
                    <a:alpha val="43137"/>
                  </a:srgbClr>
                </a:outerShdw>
              </a:effectLst>
            </a:endParaRPr>
          </a:p>
        </p:txBody>
      </p:sp>
      <p:sp>
        <p:nvSpPr>
          <p:cNvPr id="8" name="TextBox 7"/>
          <p:cNvSpPr txBox="1"/>
          <p:nvPr/>
        </p:nvSpPr>
        <p:spPr>
          <a:xfrm>
            <a:off x="419100" y="4781550"/>
            <a:ext cx="1063112" cy="276999"/>
          </a:xfrm>
          <a:prstGeom prst="rect">
            <a:avLst/>
          </a:prstGeom>
          <a:noFill/>
        </p:spPr>
        <p:txBody>
          <a:bodyPr wrap="none" rtlCol="0">
            <a:spAutoFit/>
          </a:bodyPr>
          <a:lstStyle/>
          <a:p>
            <a:r>
              <a:rPr lang="en-US" sz="1200" dirty="0"/>
              <a:t>(Price, 2018)</a:t>
            </a:r>
          </a:p>
        </p:txBody>
      </p:sp>
      <p:sp>
        <p:nvSpPr>
          <p:cNvPr id="9" name="Rectangle 8"/>
          <p:cNvSpPr/>
          <p:nvPr/>
        </p:nvSpPr>
        <p:spPr>
          <a:xfrm>
            <a:off x="152400" y="188054"/>
            <a:ext cx="8485415" cy="584775"/>
          </a:xfrm>
          <a:prstGeom prst="rect">
            <a:avLst/>
          </a:prstGeom>
        </p:spPr>
        <p:txBody>
          <a:bodyPr wrap="square">
            <a:spAutoFit/>
          </a:bodyPr>
          <a:lstStyle/>
          <a:p>
            <a:pPr algn="ctr"/>
            <a:r>
              <a:rPr lang="en-US" sz="3200" dirty="0">
                <a:solidFill>
                  <a:srgbClr val="002060"/>
                </a:solidFill>
                <a:effectLst>
                  <a:outerShdw blurRad="38100" dist="38100" dir="2700000" algn="tl">
                    <a:srgbClr val="000000">
                      <a:alpha val="43137"/>
                    </a:srgbClr>
                  </a:outerShdw>
                </a:effectLst>
                <a:latin typeface="Calibri" charset="0"/>
                <a:cs typeface="Calibri" charset="0"/>
              </a:rPr>
              <a:t>Language Proficiency and Careers of the Future</a:t>
            </a:r>
            <a:endParaRPr lang="en-US" sz="3200" dirty="0">
              <a:solidFill>
                <a:srgbClr val="002060"/>
              </a:solidFill>
              <a:effectLst>
                <a:outerShdw blurRad="38100" dist="38100" dir="2700000" algn="tl">
                  <a:srgbClr val="000000">
                    <a:alpha val="43137"/>
                  </a:srgbClr>
                </a:outerShdw>
              </a:effectLst>
            </a:endParaRPr>
          </a:p>
        </p:txBody>
      </p:sp>
      <p:grpSp>
        <p:nvGrpSpPr>
          <p:cNvPr id="5" name="Group 4"/>
          <p:cNvGrpSpPr/>
          <p:nvPr/>
        </p:nvGrpSpPr>
        <p:grpSpPr>
          <a:xfrm>
            <a:off x="211822" y="1090277"/>
            <a:ext cx="996723" cy="1711583"/>
            <a:chOff x="413167" y="1089286"/>
            <a:chExt cx="996723" cy="1711583"/>
          </a:xfrm>
        </p:grpSpPr>
        <p:pic>
          <p:nvPicPr>
            <p:cNvPr id="7" name="Picture 2" descr="Fortune-Telling, Wizard, Comic,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67" y="1089286"/>
              <a:ext cx="985837" cy="1619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9508" y="2616203"/>
              <a:ext cx="460382" cy="184666"/>
            </a:xfrm>
            <a:prstGeom prst="rect">
              <a:avLst/>
            </a:prstGeom>
            <a:noFill/>
          </p:spPr>
          <p:txBody>
            <a:bodyPr wrap="none" rtlCol="0">
              <a:spAutoFit/>
            </a:bodyPr>
            <a:lstStyle/>
            <a:p>
              <a:r>
                <a:rPr lang="en-US" sz="600" dirty="0" err="1"/>
                <a:t>Pixabay</a:t>
              </a:r>
              <a:endParaRPr lang="en-US" sz="600" dirty="0"/>
            </a:p>
          </p:txBody>
        </p:sp>
      </p:grpSp>
    </p:spTree>
    <p:extLst>
      <p:ext uri="{BB962C8B-B14F-4D97-AF65-F5344CB8AC3E}">
        <p14:creationId xmlns:p14="http://schemas.microsoft.com/office/powerpoint/2010/main" val="4095157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lvl="0">
              <a:spcBef>
                <a:spcPts val="0"/>
              </a:spcBef>
              <a:buNone/>
            </a:pPr>
            <a:fld id="{00000000-1234-1234-1234-123412341234}" type="slidenum">
              <a:rPr lang="en" smtClean="0"/>
              <a:t>25</a:t>
            </a:fld>
            <a:endParaRPr lang="en"/>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494" y="1884610"/>
            <a:ext cx="6788915" cy="11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50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8089ED67-B04F-4F25-BB00-0F1FA58171C0}"/>
              </a:ext>
            </a:extLst>
          </p:cNvPr>
          <p:cNvSpPr>
            <a:spLocks noGrp="1" noChangeArrowheads="1"/>
          </p:cNvSpPr>
          <p:nvPr>
            <p:ph type="title" idx="4294967295"/>
          </p:nvPr>
        </p:nvSpPr>
        <p:spPr>
          <a:xfrm rot="5400000">
            <a:off x="4411663" y="2343150"/>
            <a:ext cx="4732337" cy="457200"/>
          </a:xfrm>
        </p:spPr>
        <p:txBody>
          <a:bodyPr>
            <a:normAutofit fontScale="90000"/>
          </a:bodyPr>
          <a:lstStyle/>
          <a:p>
            <a:r>
              <a:rPr lang="en-US" altLang="en-US" dirty="0"/>
              <a:t>	</a:t>
            </a:r>
          </a:p>
        </p:txBody>
      </p:sp>
      <p:sp>
        <p:nvSpPr>
          <p:cNvPr id="5" name="Rectangle 4">
            <a:extLst>
              <a:ext uri="{FF2B5EF4-FFF2-40B4-BE49-F238E27FC236}">
                <a16:creationId xmlns:a16="http://schemas.microsoft.com/office/drawing/2014/main" id="{F45AA8F5-7838-4216-804D-153C8033EACF}"/>
              </a:ext>
            </a:extLst>
          </p:cNvPr>
          <p:cNvSpPr/>
          <p:nvPr/>
        </p:nvSpPr>
        <p:spPr>
          <a:xfrm>
            <a:off x="8196907" y="4318808"/>
            <a:ext cx="383438" cy="307777"/>
          </a:xfrm>
          <a:prstGeom prst="rect">
            <a:avLst/>
          </a:prstGeom>
        </p:spPr>
        <p:txBody>
          <a:bodyPr wrap="none">
            <a:spAutoFit/>
          </a:bodyPr>
          <a:lstStyle/>
          <a:p>
            <a:pPr algn="ctr"/>
            <a:r>
              <a:rPr lang="en-US" b="1" dirty="0">
                <a:solidFill>
                  <a:schemeClr val="bg1"/>
                </a:solidFill>
              </a:rPr>
              <a:t>26</a:t>
            </a:r>
            <a:endParaRPr lang="en-US" b="1" dirty="0"/>
          </a:p>
        </p:txBody>
      </p:sp>
      <p:pic>
        <p:nvPicPr>
          <p:cNvPr id="2" name="Picture 1">
            <a:extLst>
              <a:ext uri="{FF2B5EF4-FFF2-40B4-BE49-F238E27FC236}">
                <a16:creationId xmlns:a16="http://schemas.microsoft.com/office/drawing/2014/main" id="{3CCE1839-3C37-4EA5-9DDD-6658E2884ED5}"/>
              </a:ext>
            </a:extLst>
          </p:cNvPr>
          <p:cNvPicPr>
            <a:picLocks noChangeAspect="1"/>
          </p:cNvPicPr>
          <p:nvPr/>
        </p:nvPicPr>
        <p:blipFill>
          <a:blip r:embed="rId3"/>
          <a:stretch>
            <a:fillRect/>
          </a:stretch>
        </p:blipFill>
        <p:spPr>
          <a:xfrm>
            <a:off x="1135856" y="0"/>
            <a:ext cx="6872288" cy="514350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Shape 340"/>
          <p:cNvSpPr txBox="1">
            <a:spLocks noGrp="1"/>
          </p:cNvSpPr>
          <p:nvPr>
            <p:ph type="subTitle" idx="1"/>
          </p:nvPr>
        </p:nvSpPr>
        <p:spPr>
          <a:xfrm>
            <a:off x="968538" y="1377171"/>
            <a:ext cx="3451062" cy="1345500"/>
          </a:xfrm>
          <a:prstGeom prst="rect">
            <a:avLst/>
          </a:prstGeom>
        </p:spPr>
        <p:txBody>
          <a:bodyPr wrap="square" lIns="91425" tIns="91425" rIns="91425" bIns="91425" anchor="t" anchorCtr="0">
            <a:noAutofit/>
          </a:bodyPr>
          <a:lstStyle/>
          <a:p>
            <a:pPr marL="0" lvl="0" indent="0" algn="l">
              <a:spcBef>
                <a:spcPts val="0"/>
              </a:spcBef>
              <a:buNone/>
            </a:pPr>
            <a:r>
              <a:rPr lang="en" sz="2400" dirty="0">
                <a:solidFill>
                  <a:srgbClr val="002060"/>
                </a:solidFill>
              </a:rPr>
              <a:t>Check out our website </a:t>
            </a:r>
          </a:p>
          <a:p>
            <a:pPr marL="0" lvl="0" indent="0" algn="l">
              <a:spcBef>
                <a:spcPts val="0"/>
              </a:spcBef>
              <a:buNone/>
            </a:pPr>
            <a:r>
              <a:rPr lang="en" sz="2400" dirty="0">
                <a:solidFill>
                  <a:srgbClr val="002060"/>
                </a:solidFill>
              </a:rPr>
              <a:t>for more information </a:t>
            </a:r>
          </a:p>
          <a:p>
            <a:pPr marL="0" lvl="0" indent="0" algn="l">
              <a:spcBef>
                <a:spcPts val="0"/>
              </a:spcBef>
              <a:buNone/>
            </a:pPr>
            <a:r>
              <a:rPr lang="en" sz="2400" dirty="0">
                <a:solidFill>
                  <a:srgbClr val="002060"/>
                </a:solidFill>
              </a:rPr>
              <a:t>on this topic and others.</a:t>
            </a:r>
          </a:p>
        </p:txBody>
      </p:sp>
      <p:grpSp>
        <p:nvGrpSpPr>
          <p:cNvPr id="5" name="Group 4"/>
          <p:cNvGrpSpPr/>
          <p:nvPr/>
        </p:nvGrpSpPr>
        <p:grpSpPr>
          <a:xfrm>
            <a:off x="5105400" y="1377171"/>
            <a:ext cx="2095373" cy="1877874"/>
            <a:chOff x="4041598" y="3168364"/>
            <a:chExt cx="1060704" cy="1091231"/>
          </a:xfrm>
        </p:grpSpPr>
        <p:sp>
          <p:nvSpPr>
            <p:cNvPr id="6" name="Triangle 6"/>
            <p:cNvSpPr/>
            <p:nvPr/>
          </p:nvSpPr>
          <p:spPr>
            <a:xfrm>
              <a:off x="4041598" y="3168364"/>
              <a:ext cx="1060704" cy="914400"/>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rot="18314926">
              <a:off x="3962652" y="3507400"/>
              <a:ext cx="563258" cy="140220"/>
            </a:xfrm>
            <a:prstGeom prst="rect">
              <a:avLst/>
            </a:prstGeom>
            <a:noFill/>
          </p:spPr>
          <p:txBody>
            <a:bodyPr wrap="square" rtlCol="0">
              <a:spAutoFit/>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8" name="TextBox 7"/>
            <p:cNvSpPr txBox="1"/>
            <p:nvPr/>
          </p:nvSpPr>
          <p:spPr>
            <a:xfrm flipH="1">
              <a:off x="4144278" y="3481761"/>
              <a:ext cx="851514" cy="527604"/>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DLI</a:t>
              </a:r>
              <a:br>
                <a:rPr lang="en-US" b="1" dirty="0">
                  <a:solidFill>
                    <a:schemeClr val="tx1">
                      <a:lumMod val="75000"/>
                      <a:lumOff val="25000"/>
                    </a:schemeClr>
                  </a:solidFill>
                  <a:latin typeface="Calibri" panose="020F0502020204030204" pitchFamily="34" charset="0"/>
                  <a:cs typeface="Calibri" panose="020F0502020204030204" pitchFamily="34" charset="0"/>
                </a:rPr>
              </a:br>
              <a:r>
                <a:rPr lang="en-US" sz="13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1300" b="1" dirty="0">
                  <a:solidFill>
                    <a:schemeClr val="tx1">
                      <a:lumMod val="75000"/>
                      <a:lumOff val="25000"/>
                    </a:schemeClr>
                  </a:solidFill>
                  <a:latin typeface="Calibri" panose="020F0502020204030204" pitchFamily="34" charset="0"/>
                  <a:cs typeface="Calibri" panose="020F0502020204030204" pitchFamily="34" charset="0"/>
                </a:rPr>
                <a:t>Partnership</a:t>
              </a:r>
              <a:br>
                <a:rPr lang="en-US" sz="1300" b="1" dirty="0">
                  <a:solidFill>
                    <a:schemeClr val="tx1">
                      <a:lumMod val="75000"/>
                      <a:lumOff val="25000"/>
                    </a:schemeClr>
                  </a:solidFill>
                  <a:latin typeface="Calibri" panose="020F0502020204030204" pitchFamily="34" charset="0"/>
                  <a:cs typeface="Calibri" panose="020F0502020204030204" pitchFamily="34" charset="0"/>
                </a:rPr>
              </a:br>
              <a:r>
                <a:rPr lang="en-US" sz="1300" b="1" dirty="0">
                  <a:solidFill>
                    <a:schemeClr val="tx1">
                      <a:lumMod val="75000"/>
                      <a:lumOff val="25000"/>
                    </a:schemeClr>
                  </a:solidFill>
                  <a:latin typeface="Calibri" panose="020F0502020204030204" pitchFamily="34" charset="0"/>
                  <a:cs typeface="Calibri" panose="020F0502020204030204" pitchFamily="34" charset="0"/>
                </a:rPr>
                <a:t>Website</a:t>
              </a:r>
            </a:p>
          </p:txBody>
        </p:sp>
        <p:sp>
          <p:nvSpPr>
            <p:cNvPr id="9" name="TextBox 8"/>
            <p:cNvSpPr txBox="1"/>
            <p:nvPr/>
          </p:nvSpPr>
          <p:spPr>
            <a:xfrm>
              <a:off x="4386565" y="4098631"/>
              <a:ext cx="366942" cy="160964"/>
            </a:xfrm>
            <a:prstGeom prst="rect">
              <a:avLst/>
            </a:prstGeom>
            <a:noFill/>
          </p:spPr>
          <p:txBody>
            <a:bodyPr wrap="non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0" name="TextBox 9"/>
            <p:cNvSpPr txBox="1"/>
            <p:nvPr/>
          </p:nvSpPr>
          <p:spPr>
            <a:xfrm rot="3325818">
              <a:off x="4632222" y="3620042"/>
              <a:ext cx="646755" cy="140220"/>
            </a:xfrm>
            <a:prstGeom prst="rect">
              <a:avLst/>
            </a:prstGeom>
            <a:noFill/>
          </p:spPr>
          <p:txBody>
            <a:bodyPr wrap="square" rtlCol="0">
              <a:spAutoFit/>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idx="12"/>
          </p:nvPr>
        </p:nvSpPr>
        <p:spPr>
          <a:xfrm>
            <a:off x="8153400" y="4298400"/>
            <a:ext cx="548700" cy="393600"/>
          </a:xfrm>
        </p:spPr>
        <p:txBody>
          <a:bodyPr/>
          <a:lstStyle/>
          <a:p>
            <a:pPr lvl="0">
              <a:spcBef>
                <a:spcPts val="0"/>
              </a:spcBef>
              <a:buNone/>
            </a:pPr>
            <a:fld id="{00000000-1234-1234-1234-123412341234}" type="slidenum">
              <a:rPr lang="en" smtClean="0">
                <a:solidFill>
                  <a:schemeClr val="lt1"/>
                </a:solidFill>
              </a:rPr>
              <a:t>27</a:t>
            </a:fld>
            <a:endParaRPr lang="en" dirty="0">
              <a:solidFill>
                <a:schemeClr val="lt1"/>
              </a:solidFill>
            </a:endParaRPr>
          </a:p>
        </p:txBody>
      </p:sp>
      <p:sp>
        <p:nvSpPr>
          <p:cNvPr id="4" name="TextBox 3"/>
          <p:cNvSpPr txBox="1"/>
          <p:nvPr/>
        </p:nvSpPr>
        <p:spPr>
          <a:xfrm>
            <a:off x="4114800" y="3560927"/>
            <a:ext cx="4350871" cy="30777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hlinkClick r:id="rId4"/>
              </a:rPr>
              <a:t>http://carla.umn.edu/immersion/parentinfo/index.html</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7164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0EBD02-BDAD-43C5-ADE0-E1A19A0B3303}"/>
              </a:ext>
            </a:extLst>
          </p:cNvPr>
          <p:cNvSpPr>
            <a:spLocks noGrp="1"/>
          </p:cNvSpPr>
          <p:nvPr>
            <p:ph type="sldNum" sz="quarter" idx="12"/>
          </p:nvPr>
        </p:nvSpPr>
        <p:spPr/>
        <p:txBody>
          <a:bodyPr/>
          <a:lstStyle/>
          <a:p>
            <a:pPr lvl="0">
              <a:spcBef>
                <a:spcPts val="0"/>
              </a:spcBef>
              <a:buNone/>
            </a:pPr>
            <a:fld id="{00000000-1234-1234-1234-123412341234}" type="slidenum">
              <a:rPr lang="en" smtClean="0"/>
              <a:t>28</a:t>
            </a:fld>
            <a:endParaRPr lang="en"/>
          </a:p>
        </p:txBody>
      </p:sp>
      <p:pic>
        <p:nvPicPr>
          <p:cNvPr id="3" name="Picture 2">
            <a:extLst>
              <a:ext uri="{FF2B5EF4-FFF2-40B4-BE49-F238E27FC236}">
                <a16:creationId xmlns:a16="http://schemas.microsoft.com/office/drawing/2014/main" id="{CBF0EE94-B7DE-4765-9F2B-7F5E13131554}"/>
              </a:ext>
            </a:extLst>
          </p:cNvPr>
          <p:cNvPicPr>
            <a:picLocks noChangeAspect="1"/>
          </p:cNvPicPr>
          <p:nvPr/>
        </p:nvPicPr>
        <p:blipFill>
          <a:blip r:embed="rId2"/>
          <a:stretch>
            <a:fillRect/>
          </a:stretch>
        </p:blipFill>
        <p:spPr>
          <a:xfrm>
            <a:off x="1284096" y="303969"/>
            <a:ext cx="6575807" cy="4535562"/>
          </a:xfrm>
          <a:prstGeom prst="rect">
            <a:avLst/>
          </a:prstGeom>
        </p:spPr>
      </p:pic>
      <p:sp>
        <p:nvSpPr>
          <p:cNvPr id="4" name="Oval 3">
            <a:extLst>
              <a:ext uri="{FF2B5EF4-FFF2-40B4-BE49-F238E27FC236}">
                <a16:creationId xmlns:a16="http://schemas.microsoft.com/office/drawing/2014/main" id="{26B93F3C-70A5-4943-B03C-7059F601319E}"/>
              </a:ext>
            </a:extLst>
          </p:cNvPr>
          <p:cNvSpPr/>
          <p:nvPr/>
        </p:nvSpPr>
        <p:spPr>
          <a:xfrm>
            <a:off x="6795431" y="165735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F2D0C42-81CF-4F06-B4C8-1B5510727998}"/>
              </a:ext>
            </a:extLst>
          </p:cNvPr>
          <p:cNvSpPr/>
          <p:nvPr/>
        </p:nvSpPr>
        <p:spPr>
          <a:xfrm>
            <a:off x="2133600" y="57150"/>
            <a:ext cx="4717958" cy="307777"/>
          </a:xfrm>
          <a:prstGeom prst="rect">
            <a:avLst/>
          </a:prstGeom>
        </p:spPr>
        <p:txBody>
          <a:bodyPr wrap="none">
            <a:spAutoFit/>
          </a:bodyPr>
          <a:lstStyle/>
          <a:p>
            <a:r>
              <a:rPr lang="en-US" b="1" dirty="0"/>
              <a:t>http://carla.umn.edu/immersion/parentinfo/index.html</a:t>
            </a:r>
          </a:p>
        </p:txBody>
      </p:sp>
    </p:spTree>
    <p:extLst>
      <p:ext uri="{BB962C8B-B14F-4D97-AF65-F5344CB8AC3E}">
        <p14:creationId xmlns:p14="http://schemas.microsoft.com/office/powerpoint/2010/main" val="215230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D5BD4F-9AF2-4077-A971-7DF8116B8556}"/>
              </a:ext>
            </a:extLst>
          </p:cNvPr>
          <p:cNvSpPr>
            <a:spLocks noGrp="1"/>
          </p:cNvSpPr>
          <p:nvPr>
            <p:ph type="sldNum" sz="quarter" idx="12"/>
          </p:nvPr>
        </p:nvSpPr>
        <p:spPr/>
        <p:txBody>
          <a:bodyPr/>
          <a:lstStyle/>
          <a:p>
            <a:pPr lvl="0">
              <a:spcBef>
                <a:spcPts val="0"/>
              </a:spcBef>
              <a:buNone/>
            </a:pPr>
            <a:fld id="{00000000-1234-1234-1234-123412341234}" type="slidenum">
              <a:rPr lang="en" smtClean="0"/>
              <a:t>29</a:t>
            </a:fld>
            <a:endParaRPr lang="en"/>
          </a:p>
        </p:txBody>
      </p:sp>
      <p:pic>
        <p:nvPicPr>
          <p:cNvPr id="4" name="Picture 3">
            <a:extLst>
              <a:ext uri="{FF2B5EF4-FFF2-40B4-BE49-F238E27FC236}">
                <a16:creationId xmlns:a16="http://schemas.microsoft.com/office/drawing/2014/main" id="{829E48FD-5DE3-4F0C-93D8-381E32995CE9}"/>
              </a:ext>
            </a:extLst>
          </p:cNvPr>
          <p:cNvPicPr>
            <a:picLocks noChangeAspect="1"/>
          </p:cNvPicPr>
          <p:nvPr/>
        </p:nvPicPr>
        <p:blipFill>
          <a:blip r:embed="rId3"/>
          <a:stretch>
            <a:fillRect/>
          </a:stretch>
        </p:blipFill>
        <p:spPr>
          <a:xfrm>
            <a:off x="1676400" y="0"/>
            <a:ext cx="5574279" cy="5143500"/>
          </a:xfrm>
          <a:prstGeom prst="rect">
            <a:avLst/>
          </a:prstGeom>
        </p:spPr>
      </p:pic>
      <p:sp>
        <p:nvSpPr>
          <p:cNvPr id="5" name="Oval 4">
            <a:extLst>
              <a:ext uri="{FF2B5EF4-FFF2-40B4-BE49-F238E27FC236}">
                <a16:creationId xmlns:a16="http://schemas.microsoft.com/office/drawing/2014/main" id="{150FFD85-CF55-4DC7-9A64-E41F798D4506}"/>
              </a:ext>
            </a:extLst>
          </p:cNvPr>
          <p:cNvSpPr/>
          <p:nvPr/>
        </p:nvSpPr>
        <p:spPr>
          <a:xfrm>
            <a:off x="3962400" y="4838700"/>
            <a:ext cx="15240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389188" y="1647825"/>
            <a:ext cx="6754812" cy="2197100"/>
          </a:xfrm>
        </p:spPr>
        <p:txBody>
          <a:bodyPr>
            <a:noAutofit/>
          </a:bodyPr>
          <a:lstStyle/>
          <a:p>
            <a:pPr>
              <a:spcBef>
                <a:spcPts val="600"/>
              </a:spcBef>
              <a:buFont typeface="Wingdings" panose="05000000000000000000" pitchFamily="2" charset="2"/>
              <a:buChar char="Ø"/>
            </a:pPr>
            <a:r>
              <a:rPr lang="en-US" sz="2800" dirty="0">
                <a:solidFill>
                  <a:srgbClr val="002060"/>
                </a:solidFill>
                <a:latin typeface="Calibri" panose="020F0502020204030204" pitchFamily="34" charset="0"/>
                <a:cs typeface="Calibri" panose="020F0502020204030204" pitchFamily="34" charset="0"/>
              </a:rPr>
              <a:t>Your name</a:t>
            </a:r>
          </a:p>
          <a:p>
            <a:pPr>
              <a:spcBef>
                <a:spcPts val="600"/>
              </a:spcBef>
              <a:buFont typeface="Wingdings" panose="05000000000000000000" pitchFamily="2" charset="2"/>
              <a:buChar char="Ø"/>
            </a:pPr>
            <a:r>
              <a:rPr lang="en-US" sz="2800" dirty="0">
                <a:solidFill>
                  <a:srgbClr val="002060"/>
                </a:solidFill>
                <a:latin typeface="Calibri" panose="020F0502020204030204" pitchFamily="34" charset="0"/>
                <a:cs typeface="Calibri" panose="020F0502020204030204" pitchFamily="34" charset="0"/>
              </a:rPr>
              <a:t>Number and ages of your children</a:t>
            </a:r>
          </a:p>
          <a:p>
            <a:pPr>
              <a:spcBef>
                <a:spcPts val="600"/>
              </a:spcBef>
              <a:buFont typeface="Wingdings" panose="05000000000000000000" pitchFamily="2" charset="2"/>
              <a:buChar char="Ø"/>
            </a:pPr>
            <a:r>
              <a:rPr lang="en-US" sz="2800" dirty="0">
                <a:solidFill>
                  <a:srgbClr val="002060"/>
                </a:solidFill>
                <a:latin typeface="Calibri" panose="020F0502020204030204" pitchFamily="34" charset="0"/>
                <a:cs typeface="Calibri" panose="020F0502020204030204" pitchFamily="34" charset="0"/>
              </a:rPr>
              <a:t>Your school </a:t>
            </a:r>
          </a:p>
          <a:p>
            <a:pPr>
              <a:spcBef>
                <a:spcPts val="600"/>
              </a:spcBef>
              <a:buFont typeface="Wingdings" panose="05000000000000000000" pitchFamily="2" charset="2"/>
              <a:buChar char="Ø"/>
            </a:pPr>
            <a:r>
              <a:rPr lang="en-US" sz="2800" dirty="0">
                <a:solidFill>
                  <a:srgbClr val="002060"/>
                </a:solidFill>
                <a:latin typeface="Calibri" panose="020F0502020204030204" pitchFamily="34" charset="0"/>
                <a:cs typeface="Calibri" panose="020F0502020204030204" pitchFamily="34" charset="0"/>
              </a:rPr>
              <a:t>Languages spoken at home</a:t>
            </a:r>
          </a:p>
        </p:txBody>
      </p:sp>
      <p:sp>
        <p:nvSpPr>
          <p:cNvPr id="5" name="TextBox 4"/>
          <p:cNvSpPr txBox="1"/>
          <p:nvPr/>
        </p:nvSpPr>
        <p:spPr>
          <a:xfrm>
            <a:off x="76200" y="209550"/>
            <a:ext cx="2707793"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Introductions</a:t>
            </a:r>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3</a:t>
            </a:fld>
            <a:endParaRPr lang="en"/>
          </a:p>
        </p:txBody>
      </p:sp>
      <p:grpSp>
        <p:nvGrpSpPr>
          <p:cNvPr id="11" name="Group 10"/>
          <p:cNvGrpSpPr/>
          <p:nvPr/>
        </p:nvGrpSpPr>
        <p:grpSpPr>
          <a:xfrm>
            <a:off x="2795356" y="187525"/>
            <a:ext cx="917719" cy="1049965"/>
            <a:chOff x="3048000" y="182451"/>
            <a:chExt cx="917719" cy="1049965"/>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81643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C3FDF2-1F09-4515-9CC1-BCE5A5EAD50C}"/>
              </a:ext>
            </a:extLst>
          </p:cNvPr>
          <p:cNvSpPr>
            <a:spLocks noGrp="1"/>
          </p:cNvSpPr>
          <p:nvPr>
            <p:ph type="sldNum" sz="quarter" idx="12"/>
          </p:nvPr>
        </p:nvSpPr>
        <p:spPr/>
        <p:txBody>
          <a:bodyPr/>
          <a:lstStyle/>
          <a:p>
            <a:pPr lvl="0">
              <a:spcBef>
                <a:spcPts val="0"/>
              </a:spcBef>
              <a:buNone/>
            </a:pPr>
            <a:fld id="{00000000-1234-1234-1234-123412341234}" type="slidenum">
              <a:rPr lang="en" smtClean="0"/>
              <a:t>30</a:t>
            </a:fld>
            <a:endParaRPr lang="en"/>
          </a:p>
        </p:txBody>
      </p:sp>
      <p:pic>
        <p:nvPicPr>
          <p:cNvPr id="4" name="Picture 3">
            <a:extLst>
              <a:ext uri="{FF2B5EF4-FFF2-40B4-BE49-F238E27FC236}">
                <a16:creationId xmlns:a16="http://schemas.microsoft.com/office/drawing/2014/main" id="{5A4A27DD-CB0D-4C81-A154-175315A46E23}"/>
              </a:ext>
            </a:extLst>
          </p:cNvPr>
          <p:cNvPicPr>
            <a:picLocks noChangeAspect="1"/>
          </p:cNvPicPr>
          <p:nvPr/>
        </p:nvPicPr>
        <p:blipFill>
          <a:blip r:embed="rId3"/>
          <a:stretch>
            <a:fillRect/>
          </a:stretch>
        </p:blipFill>
        <p:spPr>
          <a:xfrm>
            <a:off x="1295400" y="0"/>
            <a:ext cx="6059978" cy="5143500"/>
          </a:xfrm>
          <a:prstGeom prst="rect">
            <a:avLst/>
          </a:prstGeom>
        </p:spPr>
      </p:pic>
    </p:spTree>
    <p:extLst>
      <p:ext uri="{BB962C8B-B14F-4D97-AF65-F5344CB8AC3E}">
        <p14:creationId xmlns:p14="http://schemas.microsoft.com/office/powerpoint/2010/main" val="1254955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556425" y="2008188"/>
            <a:ext cx="4015575" cy="2490787"/>
          </a:xfrm>
        </p:spPr>
        <p:txBody>
          <a:bodyPr>
            <a:normAutofit/>
          </a:bodyPr>
          <a:lstStyle/>
          <a:p>
            <a:pPr marL="0" indent="0">
              <a:buNone/>
            </a:pPr>
            <a:r>
              <a:rPr lang="en-US" dirty="0">
                <a:solidFill>
                  <a:srgbClr val="002060"/>
                </a:solidFill>
              </a:rPr>
              <a:t>Please complete the short questionnaire to help us to see what you learned in this workshop and how we can improve it.</a:t>
            </a:r>
          </a:p>
        </p:txBody>
      </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0538"/>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31</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sp>
        <p:nvSpPr>
          <p:cNvPr id="3" name="TextBox 2">
            <a:extLst>
              <a:ext uri="{FF2B5EF4-FFF2-40B4-BE49-F238E27FC236}">
                <a16:creationId xmlns:a16="http://schemas.microsoft.com/office/drawing/2014/main" id="{B2EDA6A1-0D76-D04A-AF50-C666A1B6C7D9}"/>
              </a:ext>
            </a:extLst>
          </p:cNvPr>
          <p:cNvSpPr txBox="1"/>
          <p:nvPr/>
        </p:nvSpPr>
        <p:spPr>
          <a:xfrm>
            <a:off x="928255" y="636558"/>
            <a:ext cx="6934200" cy="954107"/>
          </a:xfrm>
          <a:prstGeom prst="rect">
            <a:avLst/>
          </a:prstGeom>
          <a:noFill/>
        </p:spPr>
        <p:txBody>
          <a:bodyPr wrap="square" rtlCol="0">
            <a:spAutoFit/>
          </a:bodyPr>
          <a:lstStyle/>
          <a:p>
            <a:pPr algn="ct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thank you for coming this evening</a:t>
            </a:r>
          </a:p>
          <a:p>
            <a:pPr algn="ct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for your active participation!</a:t>
            </a:r>
          </a:p>
        </p:txBody>
      </p:sp>
      <p:grpSp>
        <p:nvGrpSpPr>
          <p:cNvPr id="8" name="Group 7">
            <a:extLst>
              <a:ext uri="{FF2B5EF4-FFF2-40B4-BE49-F238E27FC236}">
                <a16:creationId xmlns:a16="http://schemas.microsoft.com/office/drawing/2014/main" id="{3BD09109-28C2-0F43-A0AD-44AFABD63AEE}"/>
              </a:ext>
            </a:extLst>
          </p:cNvPr>
          <p:cNvGrpSpPr/>
          <p:nvPr/>
        </p:nvGrpSpPr>
        <p:grpSpPr>
          <a:xfrm>
            <a:off x="5130227" y="2092181"/>
            <a:ext cx="2160145" cy="1446544"/>
            <a:chOff x="5130227" y="2092181"/>
            <a:chExt cx="2160145" cy="1446544"/>
          </a:xfrm>
        </p:grpSpPr>
        <p:pic>
          <p:nvPicPr>
            <p:cNvPr id="9" name="Picture 8" descr="A picture containing room&#10;&#10;Description automatically generated">
              <a:extLst>
                <a:ext uri="{FF2B5EF4-FFF2-40B4-BE49-F238E27FC236}">
                  <a16:creationId xmlns:a16="http://schemas.microsoft.com/office/drawing/2014/main" id="{A4C2DA7E-0199-D44F-BD5D-63584CBDEAA4}"/>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0" name="TextBox 9">
              <a:extLst>
                <a:ext uri="{FF2B5EF4-FFF2-40B4-BE49-F238E27FC236}">
                  <a16:creationId xmlns:a16="http://schemas.microsoft.com/office/drawing/2014/main" id="{B5C1E298-EC72-194C-85DB-CF06CE183F25}"/>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3501194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8892" y="4467959"/>
            <a:ext cx="4241867" cy="646331"/>
          </a:xfrm>
          <a:prstGeom prst="rect">
            <a:avLst/>
          </a:prstGeom>
          <a:noFill/>
        </p:spPr>
        <p:txBody>
          <a:bodyPr wrap="none" rtlCol="0">
            <a:spAutoFit/>
          </a:bodyPr>
          <a:lstStyle/>
          <a:p>
            <a:r>
              <a:rPr lang="en-US" sz="3600" dirty="0">
                <a:solidFill>
                  <a:srgbClr val="C00000"/>
                </a:solidFill>
                <a:latin typeface="Hurry Up" panose="02000400000000000000" pitchFamily="2" charset="0"/>
              </a:rPr>
              <a:t>Time to celebrate!</a:t>
            </a:r>
          </a:p>
        </p:txBody>
      </p:sp>
      <p:sp>
        <p:nvSpPr>
          <p:cNvPr id="2" name="Slide Number Placeholder 1"/>
          <p:cNvSpPr>
            <a:spLocks noGrp="1"/>
          </p:cNvSpPr>
          <p:nvPr>
            <p:ph type="sldNum" sz="quarter" idx="15"/>
          </p:nvPr>
        </p:nvSpPr>
        <p:spPr>
          <a:xfrm>
            <a:off x="8001000" y="4324350"/>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32</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pic>
        <p:nvPicPr>
          <p:cNvPr id="8" name="Picture 7" descr="Background pattern&#10;&#10;Description automatically generated">
            <a:extLst>
              <a:ext uri="{FF2B5EF4-FFF2-40B4-BE49-F238E27FC236}">
                <a16:creationId xmlns:a16="http://schemas.microsoft.com/office/drawing/2014/main" id="{787E1E20-4439-46F4-A893-9C2D6B6271C4}"/>
              </a:ext>
            </a:extLst>
          </p:cNvPr>
          <p:cNvPicPr>
            <a:picLocks noChangeAspect="1"/>
          </p:cNvPicPr>
          <p:nvPr/>
        </p:nvPicPr>
        <p:blipFill>
          <a:blip r:embed="rId3"/>
          <a:stretch>
            <a:fillRect/>
          </a:stretch>
        </p:blipFill>
        <p:spPr>
          <a:xfrm>
            <a:off x="1524000" y="216792"/>
            <a:ext cx="5714999" cy="4237197"/>
          </a:xfrm>
          <a:prstGeom prst="rect">
            <a:avLst/>
          </a:prstGeom>
        </p:spPr>
      </p:pic>
      <p:sp>
        <p:nvSpPr>
          <p:cNvPr id="9" name="TextBox 8">
            <a:extLst>
              <a:ext uri="{FF2B5EF4-FFF2-40B4-BE49-F238E27FC236}">
                <a16:creationId xmlns:a16="http://schemas.microsoft.com/office/drawing/2014/main" id="{4117A39B-0388-4C90-B18A-BFD41CD3B782}"/>
              </a:ext>
            </a:extLst>
          </p:cNvPr>
          <p:cNvSpPr txBox="1"/>
          <p:nvPr/>
        </p:nvSpPr>
        <p:spPr>
          <a:xfrm>
            <a:off x="6324600" y="4252515"/>
            <a:ext cx="551754" cy="215444"/>
          </a:xfrm>
          <a:prstGeom prst="rect">
            <a:avLst/>
          </a:prstGeom>
          <a:noFill/>
        </p:spPr>
        <p:txBody>
          <a:bodyPr wrap="none" rtlCol="0">
            <a:spAutoFit/>
          </a:bodyPr>
          <a:lstStyle/>
          <a:p>
            <a:r>
              <a:rPr lang="en-US" sz="800" dirty="0"/>
              <a:t>Pixabay</a:t>
            </a:r>
          </a:p>
        </p:txBody>
      </p:sp>
    </p:spTree>
    <p:extLst>
      <p:ext uri="{BB962C8B-B14F-4D97-AF65-F5344CB8AC3E}">
        <p14:creationId xmlns:p14="http://schemas.microsoft.com/office/powerpoint/2010/main" val="1610929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1"/>
          </p:nvPr>
        </p:nvSpPr>
        <p:spPr>
          <a:xfrm>
            <a:off x="1143000" y="1092204"/>
            <a:ext cx="7391400" cy="3837877"/>
          </a:xfrm>
          <a:prstGeom prst="rect">
            <a:avLst/>
          </a:prstGeom>
        </p:spPr>
        <p:txBody>
          <a:bodyPr wrap="square" lIns="91425" tIns="91425" rIns="91425" bIns="91425" anchor="t" anchorCtr="0">
            <a:noAutofit/>
          </a:bodyPr>
          <a:lstStyle/>
          <a:p>
            <a:pPr marL="344488" indent="-344488">
              <a:buNone/>
            </a:pPr>
            <a:r>
              <a:rPr lang="en-US" sz="1200" dirty="0"/>
              <a:t>ACTFL – American Council on the Teaching of Foreign Languages. (2012). </a:t>
            </a:r>
            <a:r>
              <a:rPr lang="en-US" sz="1200" i="1" dirty="0"/>
              <a:t>ACTFL proficiency guidelines. </a:t>
            </a:r>
            <a:r>
              <a:rPr lang="en-US" sz="1200" dirty="0"/>
              <a:t>Alexandria, VA: ACTFL. Available at: </a:t>
            </a:r>
            <a:r>
              <a:rPr lang="en-US" sz="1200" dirty="0">
                <a:hlinkClick r:id="rId3"/>
              </a:rPr>
              <a:t>https://www.actfl.org/publications/guidelines-and-manuals/actfl-proficiency-guidelines-2012</a:t>
            </a:r>
            <a:r>
              <a:rPr lang="en-US" sz="1200" dirty="0"/>
              <a:t>.</a:t>
            </a:r>
          </a:p>
          <a:p>
            <a:pPr marL="344488" indent="-344488">
              <a:buNone/>
            </a:pPr>
            <a:r>
              <a:rPr lang="en-US" sz="1200" dirty="0"/>
              <a:t>ACTFL. (2015). </a:t>
            </a:r>
            <a:r>
              <a:rPr lang="en-US" sz="1200" i="1" dirty="0"/>
              <a:t>Oral proficiency levels in the workplace. </a:t>
            </a:r>
            <a:r>
              <a:rPr lang="en-US" sz="1200" dirty="0"/>
              <a:t>Retrieved from </a:t>
            </a:r>
            <a:r>
              <a:rPr lang="en-US" sz="1200" dirty="0">
                <a:hlinkClick r:id="rId4"/>
              </a:rPr>
              <a:t>https://www.actfl.org/sites/default/files/pdfs/TLE_pdf/OralProficiencyWorkplacePoster.pdf</a:t>
            </a:r>
            <a:r>
              <a:rPr lang="en-US" sz="1200" dirty="0"/>
              <a:t>. </a:t>
            </a:r>
          </a:p>
          <a:p>
            <a:pPr marL="344488" indent="-344488">
              <a:buNone/>
            </a:pPr>
            <a:r>
              <a:rPr lang="en-US" sz="1200" dirty="0">
                <a:latin typeface="Calibri" charset="0"/>
                <a:ea typeface="Calibri" charset="0"/>
                <a:cs typeface="Calibri" charset="0"/>
              </a:rPr>
              <a:t>Alpert, D. (2015). </a:t>
            </a:r>
            <a:r>
              <a:rPr lang="en-US" sz="1200" i="1" dirty="0">
                <a:latin typeface="Calibri" charset="0"/>
                <a:ea typeface="Calibri" charset="0"/>
                <a:cs typeface="Calibri" charset="0"/>
              </a:rPr>
              <a:t>Education in multiple languages gives kids a big boost, which means high demand for DC’s programs. </a:t>
            </a:r>
            <a:r>
              <a:rPr lang="en-US" sz="1200" dirty="0">
                <a:latin typeface="Calibri" charset="0"/>
                <a:ea typeface="Calibri" charset="0"/>
                <a:cs typeface="Calibri" charset="0"/>
              </a:rPr>
              <a:t>Greater, Greater Washington. Retrieved from </a:t>
            </a:r>
            <a:r>
              <a:rPr lang="en-US" sz="1200" dirty="0">
                <a:hlinkClick r:id="rId5"/>
              </a:rPr>
              <a:t>https://ggwash.org/view/38406/education-in-multiple-languages-gives-kids-a-big-boost-which-means-high-demand-for-dcs-programs</a:t>
            </a:r>
            <a:r>
              <a:rPr lang="en-US" sz="1200" dirty="0"/>
              <a:t>. </a:t>
            </a:r>
          </a:p>
          <a:p>
            <a:pPr marL="344488" indent="-344488">
              <a:buNone/>
            </a:pPr>
            <a:r>
              <a:rPr lang="en-US" sz="1200" dirty="0" err="1"/>
              <a:t>Agirdag</a:t>
            </a:r>
            <a:r>
              <a:rPr lang="en-US" sz="1200" dirty="0"/>
              <a:t>, O. (2014). The long-term effects of bilingualism on children of immigration: Student bilingualism and future earnings. </a:t>
            </a:r>
            <a:r>
              <a:rPr lang="en-US" sz="1200" i="1" dirty="0"/>
              <a:t>International Journal of Bilingual Education and Bilingualism</a:t>
            </a:r>
            <a:r>
              <a:rPr lang="en-US" sz="1200" dirty="0"/>
              <a:t>, </a:t>
            </a:r>
            <a:r>
              <a:rPr lang="en-US" sz="1200" i="1" dirty="0"/>
              <a:t>17</a:t>
            </a:r>
            <a:r>
              <a:rPr lang="en-US" sz="1200" dirty="0"/>
              <a:t>(4), 449–464.</a:t>
            </a:r>
          </a:p>
          <a:p>
            <a:pPr marL="344488" lvl="0" indent="-344488">
              <a:buNone/>
            </a:pPr>
            <a:r>
              <a:rPr lang="en-US" sz="1200" dirty="0">
                <a:latin typeface="Calibri" charset="0"/>
                <a:ea typeface="Calibri" charset="0"/>
                <a:cs typeface="Calibri" charset="0"/>
              </a:rPr>
              <a:t>District 201. (2019). </a:t>
            </a:r>
            <a:r>
              <a:rPr lang="en-US" sz="1200" i="1" dirty="0">
                <a:latin typeface="Calibri" charset="0"/>
                <a:ea typeface="Calibri" charset="0"/>
                <a:cs typeface="Calibri" charset="0"/>
              </a:rPr>
              <a:t>The Seal of Biliteracy at J. Sterling Morton High School. </a:t>
            </a:r>
            <a:r>
              <a:rPr lang="en-US" sz="1200" dirty="0">
                <a:latin typeface="Calibri" charset="0"/>
                <a:ea typeface="Calibri" charset="0"/>
                <a:cs typeface="Calibri" charset="0"/>
              </a:rPr>
              <a:t>Videos of students’ reflections on the Seal of Biliteracy. Retrieved from </a:t>
            </a:r>
            <a:r>
              <a:rPr lang="en-US" sz="1200" dirty="0">
                <a:latin typeface="Calibri" charset="0"/>
                <a:ea typeface="Calibri" charset="0"/>
                <a:cs typeface="Calibri" charset="0"/>
                <a:hlinkClick r:id="rId6"/>
              </a:rPr>
              <a:t>https://il01904869.schoolwires.net/Page/681</a:t>
            </a:r>
            <a:r>
              <a:rPr lang="en-US" sz="1200" dirty="0">
                <a:latin typeface="Calibri" charset="0"/>
                <a:ea typeface="Calibri" charset="0"/>
                <a:cs typeface="Calibri" charset="0"/>
              </a:rPr>
              <a:t>. </a:t>
            </a:r>
          </a:p>
          <a:p>
            <a:pPr marL="344488" indent="-344488">
              <a:buNone/>
            </a:pPr>
            <a:r>
              <a:rPr lang="en-US" sz="1200" dirty="0">
                <a:latin typeface="Calibri" charset="0"/>
                <a:ea typeface="Calibri" charset="0"/>
                <a:cs typeface="Calibri" charset="0"/>
              </a:rPr>
              <a:t>Minneapolis Public Schools. (n.d.). Bilingual seals and world language proficiency certificates. Retrieved from </a:t>
            </a:r>
            <a:r>
              <a:rPr lang="en-US" sz="1200" dirty="0">
                <a:latin typeface="Calibri" charset="0"/>
                <a:ea typeface="Calibri" charset="0"/>
                <a:cs typeface="Calibri" charset="0"/>
                <a:hlinkClick r:id="rId7"/>
              </a:rPr>
              <a:t>http://worldlanguages.mpls.k12.mn.us/bilingual_seal_testing</a:t>
            </a:r>
            <a:r>
              <a:rPr lang="en-US" sz="1200" dirty="0">
                <a:latin typeface="Calibri" charset="0"/>
                <a:ea typeface="Calibri" charset="0"/>
                <a:cs typeface="Calibri" charset="0"/>
              </a:rPr>
              <a:t>.</a:t>
            </a:r>
          </a:p>
          <a:p>
            <a:pPr marL="344488" indent="-344488">
              <a:buNone/>
            </a:pPr>
            <a:r>
              <a:rPr lang="en-US" sz="1200" dirty="0"/>
              <a:t>Minnesota Department of Education. (2020). </a:t>
            </a:r>
            <a:r>
              <a:rPr lang="en-US" sz="1200" i="1" dirty="0"/>
              <a:t>Minnesota Bilingual Seals Program.</a:t>
            </a:r>
            <a:r>
              <a:rPr lang="en-US" sz="1200" dirty="0"/>
              <a:t> Retrieved from </a:t>
            </a:r>
            <a:r>
              <a:rPr lang="en-US" sz="1200" dirty="0">
                <a:hlinkClick r:id="rId8"/>
              </a:rPr>
              <a:t>https://education.mn.gov/MDE/dse/stds/world/seals/index.htm</a:t>
            </a:r>
            <a:r>
              <a:rPr lang="en-US" sz="1200" dirty="0"/>
              <a:t>.</a:t>
            </a:r>
          </a:p>
          <a:p>
            <a:pPr marL="344488" indent="-344488">
              <a:buNone/>
            </a:pPr>
            <a:r>
              <a:rPr lang="en-US" sz="1200" dirty="0" err="1">
                <a:latin typeface="Calibri" charset="0"/>
                <a:ea typeface="Calibri" charset="0"/>
                <a:cs typeface="Calibri" charset="0"/>
              </a:rPr>
              <a:t>Navarez</a:t>
            </a:r>
            <a:r>
              <a:rPr lang="en-US" sz="1200" dirty="0">
                <a:latin typeface="Calibri" charset="0"/>
                <a:ea typeface="Calibri" charset="0"/>
                <a:cs typeface="Calibri" charset="0"/>
              </a:rPr>
              <a:t>, G. (2015). </a:t>
            </a:r>
            <a:r>
              <a:rPr lang="en-US" sz="1200" i="1" dirty="0">
                <a:latin typeface="Calibri" charset="0"/>
                <a:ea typeface="Calibri" charset="0"/>
                <a:cs typeface="Calibri" charset="0"/>
              </a:rPr>
              <a:t>Bilinguals have been college outcomes, labor advantages: New study. </a:t>
            </a:r>
            <a:r>
              <a:rPr lang="en-US" sz="1200" dirty="0">
                <a:latin typeface="Calibri" charset="0"/>
                <a:ea typeface="Calibri" charset="0"/>
                <a:cs typeface="Calibri" charset="0"/>
              </a:rPr>
              <a:t>NBC News. Retrieved from </a:t>
            </a:r>
            <a:r>
              <a:rPr lang="en-US" sz="1200" dirty="0">
                <a:latin typeface="Calibri" charset="0"/>
                <a:ea typeface="Calibri" charset="0"/>
                <a:cs typeface="Calibri" charset="0"/>
                <a:hlinkClick r:id="rId9"/>
              </a:rPr>
              <a:t>https://www.nbcnews.com/news/latino/bilinguals-have-better-college-outcomes-labor-advantages-n444046</a:t>
            </a:r>
            <a:r>
              <a:rPr lang="en-US" sz="1200" dirty="0">
                <a:latin typeface="Calibri" charset="0"/>
                <a:ea typeface="Calibri" charset="0"/>
                <a:cs typeface="Calibri" charset="0"/>
              </a:rPr>
              <a:t>. </a:t>
            </a:r>
          </a:p>
          <a:p>
            <a:pPr marL="344488" indent="-344488">
              <a:buNone/>
            </a:pPr>
            <a:r>
              <a:rPr lang="en-US" sz="1200" dirty="0">
                <a:latin typeface="Calibri" charset="0"/>
                <a:ea typeface="Calibri" charset="0"/>
                <a:cs typeface="Calibri" charset="0"/>
              </a:rPr>
              <a:t>Price, S. (2018). </a:t>
            </a:r>
            <a:r>
              <a:rPr lang="en-US" sz="1200" i="1" dirty="0">
                <a:latin typeface="Calibri" charset="0"/>
                <a:ea typeface="Calibri" charset="0"/>
                <a:cs typeface="Calibri" charset="0"/>
              </a:rPr>
              <a:t>Redefining the Talented Workforce.  </a:t>
            </a:r>
            <a:r>
              <a:rPr lang="en-US" sz="1200" dirty="0">
                <a:latin typeface="Calibri" charset="0"/>
                <a:ea typeface="Calibri" charset="0"/>
                <a:cs typeface="Calibri" charset="0"/>
              </a:rPr>
              <a:t>Retrieved from </a:t>
            </a:r>
            <a:r>
              <a:rPr lang="en-US" sz="1200" dirty="0">
                <a:latin typeface="Calibri" charset="0"/>
                <a:ea typeface="Calibri" charset="0"/>
                <a:cs typeface="Calibri" charset="0"/>
                <a:hlinkClick r:id="rId10"/>
              </a:rPr>
              <a:t>https://englishclassviaskype.com/blog/how-to-learn-english/redefining-the-talented-workforce/</a:t>
            </a:r>
            <a:r>
              <a:rPr lang="en-US" sz="1200" dirty="0">
                <a:latin typeface="Calibri" charset="0"/>
                <a:ea typeface="Calibri" charset="0"/>
                <a:cs typeface="Calibri" charset="0"/>
              </a:rPr>
              <a:t>.</a:t>
            </a:r>
          </a:p>
          <a:p>
            <a:pPr marL="344488"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0" indent="0">
              <a:buNone/>
            </a:pPr>
            <a:endParaRPr lang="en-US" b="1" dirty="0">
              <a:solidFill>
                <a:srgbClr val="002060"/>
              </a:solidFill>
            </a:endParaRPr>
          </a:p>
          <a:p>
            <a:pPr marL="0" indent="0">
              <a:buNone/>
            </a:pPr>
            <a:endParaRPr lang="en-US" sz="2000" dirty="0">
              <a:solidFill>
                <a:srgbClr val="002060"/>
              </a:solidFill>
            </a:endParaRPr>
          </a:p>
          <a:p>
            <a:pPr marL="0" indent="0">
              <a:buNone/>
            </a:pPr>
            <a:endParaRPr lang="en-US" sz="2000" dirty="0">
              <a:solidFill>
                <a:srgbClr val="002060"/>
              </a:solidFill>
            </a:endParaRPr>
          </a:p>
          <a:p>
            <a:pPr marL="0" indent="0">
              <a:buNone/>
            </a:pPr>
            <a:endParaRPr lang="en" sz="2000" dirty="0">
              <a:solidFill>
                <a:srgbClr val="002060"/>
              </a:solidFill>
            </a:endParaRPr>
          </a:p>
        </p:txBody>
      </p:sp>
      <p:sp>
        <p:nvSpPr>
          <p:cNvPr id="7" name="TextBox 6"/>
          <p:cNvSpPr txBox="1"/>
          <p:nvPr/>
        </p:nvSpPr>
        <p:spPr>
          <a:xfrm>
            <a:off x="446903" y="438150"/>
            <a:ext cx="2271776"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References</a:t>
            </a:r>
          </a:p>
        </p:txBody>
      </p:sp>
      <p:sp>
        <p:nvSpPr>
          <p:cNvPr id="3" name="Slide Number Placeholder 2"/>
          <p:cNvSpPr>
            <a:spLocks noGrp="1"/>
          </p:cNvSpPr>
          <p:nvPr>
            <p:ph type="sldNum" idx="12"/>
          </p:nvPr>
        </p:nvSpPr>
        <p:spPr>
          <a:xfrm>
            <a:off x="8153400" y="4248150"/>
            <a:ext cx="548700" cy="393600"/>
          </a:xfrm>
        </p:spPr>
        <p:txBody>
          <a:bodyPr/>
          <a:lstStyle/>
          <a:p>
            <a:pPr lvl="0">
              <a:spcBef>
                <a:spcPts val="0"/>
              </a:spcBef>
              <a:buNone/>
            </a:pPr>
            <a:fld id="{00000000-1234-1234-1234-123412341234}" type="slidenum">
              <a:rPr lang="en" smtClean="0"/>
              <a:t>33</a:t>
            </a:fld>
            <a:endParaRPr lang="en" dirty="0"/>
          </a:p>
        </p:txBody>
      </p:sp>
    </p:spTree>
    <p:extLst>
      <p:ext uri="{BB962C8B-B14F-4D97-AF65-F5344CB8AC3E}">
        <p14:creationId xmlns:p14="http://schemas.microsoft.com/office/powerpoint/2010/main" val="128848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1"/>
          </p:nvPr>
        </p:nvSpPr>
        <p:spPr>
          <a:xfrm>
            <a:off x="1143000" y="1092205"/>
            <a:ext cx="7391400" cy="2317746"/>
          </a:xfrm>
          <a:prstGeom prst="rect">
            <a:avLst/>
          </a:prstGeom>
        </p:spPr>
        <p:txBody>
          <a:bodyPr wrap="square" lIns="91425" tIns="91425" rIns="91425" bIns="91425" anchor="t" anchorCtr="0">
            <a:noAutofit/>
          </a:bodyPr>
          <a:lstStyle/>
          <a:p>
            <a:pPr marL="344488" indent="-344488">
              <a:buNone/>
            </a:pPr>
            <a:r>
              <a:rPr lang="en-US" sz="1200" dirty="0">
                <a:latin typeface="Calibri" charset="0"/>
                <a:ea typeface="Calibri" charset="0"/>
                <a:cs typeface="Calibri" charset="0"/>
              </a:rPr>
              <a:t>Porras, D.A., </a:t>
            </a:r>
            <a:r>
              <a:rPr lang="en-US" sz="1200" dirty="0" err="1">
                <a:latin typeface="Calibri" charset="0"/>
                <a:ea typeface="Calibri" charset="0"/>
                <a:cs typeface="Calibri" charset="0"/>
              </a:rPr>
              <a:t>Ee</a:t>
            </a:r>
            <a:r>
              <a:rPr lang="en-US" sz="1200" dirty="0">
                <a:latin typeface="Calibri" charset="0"/>
                <a:ea typeface="Calibri" charset="0"/>
                <a:cs typeface="Calibri" charset="0"/>
              </a:rPr>
              <a:t>, J., &amp;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P.C. (2014). Employer preferences: Do bilingual applicants and employees experience an advantage?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a:t>
            </a:r>
            <a:r>
              <a:rPr lang="en-US" sz="1200" dirty="0">
                <a:latin typeface="Calibri" charset="0"/>
                <a:ea typeface="Calibri" charset="0"/>
                <a:cs typeface="Calibri" charset="0"/>
              </a:rPr>
              <a:t> (234–257). Bristol, UK: Multilingual Matters.</a:t>
            </a:r>
          </a:p>
          <a:p>
            <a:pPr marL="344488" indent="-344488">
              <a:buNone/>
            </a:pPr>
            <a:r>
              <a:rPr lang="en-US" sz="1200" dirty="0" err="1">
                <a:latin typeface="Calibri" charset="0"/>
                <a:ea typeface="Calibri" charset="0"/>
                <a:cs typeface="Calibri" charset="0"/>
              </a:rPr>
              <a:t>Rumbaut</a:t>
            </a:r>
            <a:r>
              <a:rPr lang="en-US" sz="1200" dirty="0">
                <a:latin typeface="Calibri" charset="0"/>
                <a:ea typeface="Calibri" charset="0"/>
                <a:cs typeface="Calibri" charset="0"/>
              </a:rPr>
              <a:t>, R.G. (2014). English plus: Exploring the socioeconomic benefits of bilingualism in Southern California.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 </a:t>
            </a:r>
            <a:r>
              <a:rPr lang="en-US" sz="1200" dirty="0">
                <a:latin typeface="Calibri" charset="0"/>
                <a:ea typeface="Calibri" charset="0"/>
                <a:cs typeface="Calibri" charset="0"/>
              </a:rPr>
              <a:t>(182–210). Bristol, UK: Multilingual Matters.</a:t>
            </a:r>
          </a:p>
          <a:p>
            <a:pPr marL="344488" indent="-344488">
              <a:buNone/>
            </a:pPr>
            <a:r>
              <a:rPr lang="en-US" sz="1200" dirty="0" err="1">
                <a:latin typeface="Calibri" charset="0"/>
                <a:ea typeface="Calibri" charset="0"/>
                <a:cs typeface="Calibri" charset="0"/>
              </a:rPr>
              <a:t>Santibañez</a:t>
            </a:r>
            <a:r>
              <a:rPr lang="en-US" sz="1200" dirty="0">
                <a:latin typeface="Calibri" charset="0"/>
                <a:ea typeface="Calibri" charset="0"/>
                <a:cs typeface="Calibri" charset="0"/>
              </a:rPr>
              <a:t>, L., &amp; </a:t>
            </a:r>
            <a:r>
              <a:rPr lang="en-US" sz="1200" dirty="0" err="1">
                <a:latin typeface="Calibri" charset="0"/>
                <a:ea typeface="Calibri" charset="0"/>
                <a:cs typeface="Calibri" charset="0"/>
              </a:rPr>
              <a:t>Zárate</a:t>
            </a:r>
            <a:r>
              <a:rPr lang="en-US" sz="1200" dirty="0">
                <a:latin typeface="Calibri" charset="0"/>
                <a:ea typeface="Calibri" charset="0"/>
                <a:cs typeface="Calibri" charset="0"/>
              </a:rPr>
              <a:t>, M.E. (2014). Bilinguals in the US and college enrollment.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 </a:t>
            </a:r>
            <a:r>
              <a:rPr lang="en-US" sz="1200" dirty="0">
                <a:latin typeface="Calibri" charset="0"/>
                <a:ea typeface="Calibri" charset="0"/>
                <a:cs typeface="Calibri" charset="0"/>
              </a:rPr>
              <a:t>(211–233). Bristol, UK: Multilingual Matters.</a:t>
            </a:r>
          </a:p>
          <a:p>
            <a:pPr marL="344488" indent="-344488">
              <a:buNone/>
            </a:pPr>
            <a:r>
              <a:rPr lang="en-US" sz="1200" dirty="0">
                <a:latin typeface="Calibri" charset="0"/>
                <a:ea typeface="Calibri" charset="0"/>
                <a:cs typeface="Calibri" charset="0"/>
              </a:rPr>
              <a:t>Seal of Biliteracy. (2019). </a:t>
            </a:r>
            <a:r>
              <a:rPr lang="en-US" sz="1200" i="1" dirty="0">
                <a:latin typeface="Calibri" charset="0"/>
                <a:ea typeface="Calibri" charset="0"/>
                <a:cs typeface="Calibri" charset="0"/>
              </a:rPr>
              <a:t>Seal of Biliteracy. </a:t>
            </a:r>
            <a:r>
              <a:rPr lang="en-US" sz="1200" dirty="0">
                <a:latin typeface="Calibri" charset="0"/>
                <a:ea typeface="Calibri" charset="0"/>
                <a:cs typeface="Calibri" charset="0"/>
              </a:rPr>
              <a:t>Retrieved from </a:t>
            </a:r>
            <a:r>
              <a:rPr lang="en-US" sz="1200" dirty="0">
                <a:latin typeface="Calibri" charset="0"/>
                <a:ea typeface="Calibri" charset="0"/>
                <a:cs typeface="Calibri" charset="0"/>
                <a:hlinkClick r:id="rId3"/>
              </a:rPr>
              <a:t>https://sealofbiliteracy.org/</a:t>
            </a:r>
            <a:r>
              <a:rPr lang="en-US" sz="1200" dirty="0">
                <a:latin typeface="Calibri" charset="0"/>
                <a:ea typeface="Calibri" charset="0"/>
                <a:cs typeface="Calibri" charset="0"/>
              </a:rPr>
              <a:t>. [Map retrieved on November 3, 2019.]</a:t>
            </a:r>
          </a:p>
          <a:p>
            <a:pPr marL="344488"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0" indent="0">
              <a:buNone/>
            </a:pPr>
            <a:endParaRPr lang="en-US" b="1" dirty="0">
              <a:solidFill>
                <a:srgbClr val="002060"/>
              </a:solidFill>
            </a:endParaRPr>
          </a:p>
          <a:p>
            <a:pPr marL="0" indent="0">
              <a:buNone/>
            </a:pPr>
            <a:endParaRPr lang="en-US" sz="2000" dirty="0">
              <a:solidFill>
                <a:srgbClr val="002060"/>
              </a:solidFill>
            </a:endParaRPr>
          </a:p>
          <a:p>
            <a:pPr marL="0" indent="0">
              <a:buNone/>
            </a:pPr>
            <a:endParaRPr lang="en-US" sz="2000" dirty="0">
              <a:solidFill>
                <a:srgbClr val="002060"/>
              </a:solidFill>
            </a:endParaRPr>
          </a:p>
          <a:p>
            <a:pPr marL="0" indent="0">
              <a:buNone/>
            </a:pPr>
            <a:endParaRPr lang="en" sz="2000" dirty="0">
              <a:solidFill>
                <a:srgbClr val="002060"/>
              </a:solidFill>
            </a:endParaRPr>
          </a:p>
        </p:txBody>
      </p:sp>
      <p:sp>
        <p:nvSpPr>
          <p:cNvPr id="7" name="TextBox 6"/>
          <p:cNvSpPr txBox="1"/>
          <p:nvPr/>
        </p:nvSpPr>
        <p:spPr>
          <a:xfrm>
            <a:off x="446903" y="438150"/>
            <a:ext cx="2271776"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References</a:t>
            </a:r>
          </a:p>
        </p:txBody>
      </p:sp>
      <p:sp>
        <p:nvSpPr>
          <p:cNvPr id="3" name="Slide Number Placeholder 2"/>
          <p:cNvSpPr>
            <a:spLocks noGrp="1"/>
          </p:cNvSpPr>
          <p:nvPr>
            <p:ph type="sldNum" idx="12"/>
          </p:nvPr>
        </p:nvSpPr>
        <p:spPr>
          <a:xfrm>
            <a:off x="8153400" y="4248150"/>
            <a:ext cx="548700" cy="393600"/>
          </a:xfrm>
        </p:spPr>
        <p:txBody>
          <a:bodyPr/>
          <a:lstStyle/>
          <a:p>
            <a:pPr lvl="0">
              <a:spcBef>
                <a:spcPts val="0"/>
              </a:spcBef>
              <a:buNone/>
            </a:pPr>
            <a:fld id="{00000000-1234-1234-1234-123412341234}" type="slidenum">
              <a:rPr lang="en" smtClean="0"/>
              <a:t>34</a:t>
            </a:fld>
            <a:endParaRPr lang="en" dirty="0"/>
          </a:p>
        </p:txBody>
      </p:sp>
      <p:sp>
        <p:nvSpPr>
          <p:cNvPr id="5" name="TextBox 4">
            <a:extLst>
              <a:ext uri="{FF2B5EF4-FFF2-40B4-BE49-F238E27FC236}">
                <a16:creationId xmlns:a16="http://schemas.microsoft.com/office/drawing/2014/main" id="{7152AE13-2198-DC46-8D76-0E837F6D14F7}"/>
              </a:ext>
            </a:extLst>
          </p:cNvPr>
          <p:cNvSpPr txBox="1"/>
          <p:nvPr/>
        </p:nvSpPr>
        <p:spPr>
          <a:xfrm>
            <a:off x="441900" y="3321219"/>
            <a:ext cx="7796921" cy="1661993"/>
          </a:xfrm>
          <a:prstGeom prst="rect">
            <a:avLst/>
          </a:prstGeom>
          <a:noFill/>
        </p:spPr>
        <p:txBody>
          <a:bodyPr wrap="square">
            <a:spAutoFit/>
          </a:bodyPr>
          <a:lstStyle/>
          <a:p>
            <a:pPr marL="350838" indent="-350838">
              <a:buNone/>
            </a:pP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Acknowledgements</a:t>
            </a:r>
          </a:p>
          <a:p>
            <a:pPr marL="0" indent="0">
              <a:buNone/>
            </a:pPr>
            <a:r>
              <a:rPr lang="en-US" sz="1400" dirty="0">
                <a:latin typeface="Calibri" panose="020F0502020204030204" pitchFamily="34" charset="0"/>
                <a:cs typeface="Calibri" panose="020F0502020204030204" pitchFamily="34" charset="0"/>
              </a:rPr>
              <a:t>Clipart taken from </a:t>
            </a:r>
            <a:r>
              <a:rPr lang="en-US" sz="1400" dirty="0" err="1">
                <a:latin typeface="Calibri" panose="020F0502020204030204" pitchFamily="34" charset="0"/>
                <a:cs typeface="Calibri" panose="020F0502020204030204" pitchFamily="34" charset="0"/>
              </a:rPr>
              <a:t>Clipart.email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Clipartpanda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dreamstime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flickr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Maxpixel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Phillipmartin</a:t>
            </a:r>
            <a:r>
              <a:rPr lang="en-US" sz="1400" dirty="0">
                <a:latin typeface="Calibri" panose="020F0502020204030204" pitchFamily="34" charset="0"/>
                <a:cs typeface="Calibri" panose="020F0502020204030204" pitchFamily="34" charset="0"/>
              </a:rPr>
              <a:t>, Pickit, </a:t>
            </a:r>
            <a:r>
              <a:rPr lang="en-US" sz="1400" dirty="0" err="1">
                <a:latin typeface="Calibri" panose="020F0502020204030204" pitchFamily="34" charset="0"/>
                <a:cs typeface="Calibri" panose="020F0502020204030204" pitchFamily="34" charset="0"/>
              </a:rPr>
              <a:t>Pixabay</a:t>
            </a:r>
            <a:r>
              <a:rPr lang="en-US" sz="14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and </a:t>
            </a:r>
            <a:r>
              <a:rPr lang="en-US" sz="1400" dirty="0" err="1">
                <a:latin typeface="Calibri" panose="020F0502020204030204" pitchFamily="34" charset="0"/>
                <a:cs typeface="Calibri" panose="020F0502020204030204" pitchFamily="34" charset="0"/>
              </a:rPr>
              <a:t>pxhere</a:t>
            </a:r>
            <a:r>
              <a:rPr lang="en-US"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are  copyright-free and do not require permission or attribution.</a:t>
            </a:r>
          </a:p>
          <a:p>
            <a:pPr marL="0" indent="0">
              <a:buNone/>
            </a:pPr>
            <a:endParaRPr lang="en-US" dirty="0">
              <a:solidFill>
                <a:srgbClr val="002060"/>
              </a:solidFill>
              <a:latin typeface="Calibri" panose="020F0502020204030204" pitchFamily="34" charset="0"/>
              <a:cs typeface="Calibri" panose="020F0502020204030204" pitchFamily="34" charset="0"/>
            </a:endParaRPr>
          </a:p>
          <a:p>
            <a:r>
              <a:rPr lang="en-US" dirty="0"/>
              <a:t>The following images are reproduced with permission from their respective sources:</a:t>
            </a:r>
          </a:p>
          <a:p>
            <a:pPr marL="285750" indent="-285750">
              <a:buFont typeface="Arial" panose="020B0604020202020204" pitchFamily="34" charset="0"/>
              <a:buChar char="•"/>
            </a:pPr>
            <a:r>
              <a:rPr lang="en-US" dirty="0"/>
              <a:t>Slide 23: R.J. Lozada (https://</a:t>
            </a:r>
            <a:r>
              <a:rPr lang="en-US" dirty="0" err="1"/>
              <a:t>vimeo.com</a:t>
            </a:r>
            <a:r>
              <a:rPr lang="en-US" dirty="0"/>
              <a:t>/55717676)</a:t>
            </a:r>
          </a:p>
        </p:txBody>
      </p:sp>
    </p:spTree>
    <p:extLst>
      <p:ext uri="{BB962C8B-B14F-4D97-AF65-F5344CB8AC3E}">
        <p14:creationId xmlns:p14="http://schemas.microsoft.com/office/powerpoint/2010/main" val="2899053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DA9D1-CEF3-8044-861E-E0795B234D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35</a:t>
            </a:fld>
            <a:endParaRPr lang="en-US" dirty="0">
              <a:solidFill>
                <a:schemeClr val="bg1"/>
              </a:solidFill>
            </a:endParaRPr>
          </a:p>
        </p:txBody>
      </p:sp>
      <p:sp>
        <p:nvSpPr>
          <p:cNvPr id="3" name="Text Placeholder 2">
            <a:extLst>
              <a:ext uri="{FF2B5EF4-FFF2-40B4-BE49-F238E27FC236}">
                <a16:creationId xmlns:a16="http://schemas.microsoft.com/office/drawing/2014/main" id="{8DD336D1-E867-F64B-8F1F-1C745BD23F6B}"/>
              </a:ext>
            </a:extLst>
          </p:cNvPr>
          <p:cNvSpPr txBox="1">
            <a:spLocks/>
          </p:cNvSpPr>
          <p:nvPr/>
        </p:nvSpPr>
        <p:spPr>
          <a:xfrm>
            <a:off x="4200041" y="495216"/>
            <a:ext cx="4538575"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Camarena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Paul)</a:t>
            </a:r>
          </a:p>
          <a:p>
            <a:pPr>
              <a:spcBef>
                <a:spcPts val="400"/>
              </a:spcBef>
            </a:pPr>
            <a:r>
              <a:rPr lang="en-US" sz="1800" dirty="0">
                <a:solidFill>
                  <a:srgbClr val="002060"/>
                </a:solidFill>
              </a:rPr>
              <a:t>Laura 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Pastrana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6" name="Content Placeholder 3">
            <a:extLst>
              <a:ext uri="{FF2B5EF4-FFF2-40B4-BE49-F238E27FC236}">
                <a16:creationId xmlns:a16="http://schemas.microsoft.com/office/drawing/2014/main" id="{596247A7-5AEA-41DD-8607-AEF841D6E926}"/>
              </a:ext>
            </a:extLst>
          </p:cNvPr>
          <p:cNvSpPr txBox="1">
            <a:spLocks/>
          </p:cNvSpPr>
          <p:nvPr/>
        </p:nvSpPr>
        <p:spPr>
          <a:xfrm>
            <a:off x="405384" y="440680"/>
            <a:ext cx="3981450"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0" indent="0">
              <a:buFont typeface="Noto Sans Symbols"/>
              <a:buNone/>
            </a:pPr>
            <a:r>
              <a:rPr lang="en-US" sz="2000" dirty="0">
                <a:solidFill>
                  <a:srgbClr val="002060"/>
                </a:solidFill>
              </a:rPr>
              <a:t>University of  Minnesota:</a:t>
            </a:r>
          </a:p>
          <a:p>
            <a:r>
              <a:rPr lang="en-US" sz="2000" dirty="0">
                <a:solidFill>
                  <a:srgbClr val="002060"/>
                </a:solidFill>
              </a:rPr>
              <a:t>Maureen Curran-Dorsano</a:t>
            </a:r>
          </a:p>
          <a:p>
            <a:r>
              <a:rPr lang="en-US" sz="2000" dirty="0">
                <a:solidFill>
                  <a:srgbClr val="002060"/>
                </a:solidFill>
              </a:rPr>
              <a:t>Diane J. </a:t>
            </a:r>
            <a:r>
              <a:rPr lang="en-US" sz="2000" dirty="0" err="1">
                <a:solidFill>
                  <a:srgbClr val="002060"/>
                </a:solidFill>
              </a:rPr>
              <a:t>Tedick</a:t>
            </a:r>
            <a:endParaRPr lang="en-US" sz="2000" dirty="0">
              <a:solidFill>
                <a:srgbClr val="002060"/>
              </a:solidFill>
            </a:endParaRPr>
          </a:p>
          <a:p>
            <a:r>
              <a:rPr lang="en-US" sz="1800" dirty="0">
                <a:solidFill>
                  <a:srgbClr val="002060"/>
                </a:solidFill>
              </a:rPr>
              <a:t>Corinne Mathieu</a:t>
            </a:r>
          </a:p>
          <a:p>
            <a:endParaRPr lang="en-US" sz="1800" dirty="0">
              <a:solidFill>
                <a:srgbClr val="002060"/>
              </a:solidFill>
            </a:endParaRPr>
          </a:p>
          <a:p>
            <a:pPr marL="0" indent="0">
              <a:buFont typeface="Noto Sans Symbols"/>
              <a:buNone/>
            </a:pPr>
            <a:r>
              <a:rPr lang="en-US" sz="1800" dirty="0">
                <a:solidFill>
                  <a:srgbClr val="002060"/>
                </a:solidFill>
              </a:rPr>
              <a:t>Special thanks to our translators,</a:t>
            </a:r>
          </a:p>
          <a:p>
            <a:pPr>
              <a:buSzPct val="100000"/>
              <a:buFont typeface="Arial" panose="020B0604020202020204" pitchFamily="34" charset="0"/>
              <a:buChar char="•"/>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a:t>
            </a:r>
          </a:p>
          <a:p>
            <a:pPr marL="114300" indent="285750">
              <a:buFont typeface="Arial" panose="020B0604020202020204" pitchFamily="34" charset="0"/>
              <a:buChar char="•"/>
            </a:pPr>
            <a:r>
              <a:rPr lang="en-US" sz="1800" dirty="0">
                <a:solidFill>
                  <a:srgbClr val="002060"/>
                </a:solidFill>
              </a:rPr>
              <a:t>See </a:t>
            </a:r>
            <a:r>
              <a:rPr lang="en-US" sz="1800" dirty="0" err="1">
                <a:solidFill>
                  <a:srgbClr val="002060"/>
                </a:solidFill>
              </a:rPr>
              <a:t>Pha</a:t>
            </a:r>
            <a:r>
              <a:rPr lang="en-US" sz="1800" dirty="0">
                <a:solidFill>
                  <a:srgbClr val="002060"/>
                </a:solidFill>
              </a:rPr>
              <a:t> </a:t>
            </a:r>
            <a:r>
              <a:rPr lang="en-US" sz="1800" dirty="0" err="1">
                <a:solidFill>
                  <a:srgbClr val="002060"/>
                </a:solidFill>
              </a:rPr>
              <a:t>Vang</a:t>
            </a:r>
            <a:endParaRPr lang="en-US" sz="1800" dirty="0">
              <a:solidFill>
                <a:srgbClr val="002060"/>
              </a:solidFill>
            </a:endParaRPr>
          </a:p>
          <a:p>
            <a:pPr marL="114300" indent="285750">
              <a:buFont typeface="Arial" panose="020B0604020202020204" pitchFamily="34" charset="0"/>
              <a:buChar char="•"/>
            </a:pPr>
            <a:r>
              <a:rPr lang="es-ES" sz="1800" dirty="0">
                <a:solidFill>
                  <a:srgbClr val="002060"/>
                </a:solidFill>
              </a:rPr>
              <a:t>May Lee </a:t>
            </a:r>
            <a:r>
              <a:rPr lang="es-ES" sz="1800" dirty="0" err="1">
                <a:solidFill>
                  <a:srgbClr val="002060"/>
                </a:solidFill>
              </a:rPr>
              <a:t>Xiong</a:t>
            </a:r>
            <a:endParaRPr lang="es-ES" sz="1800" dirty="0">
              <a:solidFill>
                <a:srgbClr val="002060"/>
              </a:solidFill>
            </a:endParaRPr>
          </a:p>
          <a:p>
            <a:pPr marL="114300" indent="285750">
              <a:buFont typeface="Arial" panose="020B0604020202020204" pitchFamily="34" charset="0"/>
              <a:buChar char="•"/>
            </a:pPr>
            <a:r>
              <a:rPr lang="es-ES" sz="1800" dirty="0" err="1">
                <a:solidFill>
                  <a:srgbClr val="002060"/>
                </a:solidFill>
              </a:rPr>
              <a:t>Phoua</a:t>
            </a:r>
            <a:r>
              <a:rPr lang="es-ES" sz="1800" dirty="0">
                <a:solidFill>
                  <a:srgbClr val="002060"/>
                </a:solidFill>
              </a:rPr>
              <a:t> Yang</a:t>
            </a:r>
          </a:p>
          <a:p>
            <a:pPr marL="0" indent="0">
              <a:buFont typeface="Noto Sans Symbols"/>
              <a:buNone/>
            </a:pPr>
            <a:r>
              <a:rPr lang="en-US" sz="1800" dirty="0">
                <a:solidFill>
                  <a:srgbClr val="002060"/>
                </a:solidFill>
              </a:rPr>
              <a:t>and to our external consultant,</a:t>
            </a:r>
            <a:br>
              <a:rPr lang="en-US" sz="1800" dirty="0">
                <a:solidFill>
                  <a:srgbClr val="002060"/>
                </a:solidFill>
              </a:rPr>
            </a:br>
            <a:r>
              <a:rPr lang="en-US" sz="1800" dirty="0">
                <a:solidFill>
                  <a:srgbClr val="002060"/>
                </a:solidFill>
              </a:rPr>
              <a:t>        Edward M. </a:t>
            </a:r>
            <a:r>
              <a:rPr lang="en-US" sz="1800" dirty="0" err="1">
                <a:solidFill>
                  <a:srgbClr val="002060"/>
                </a:solidFill>
              </a:rPr>
              <a:t>Olivos</a:t>
            </a:r>
            <a:r>
              <a:rPr lang="en-US" sz="1800" dirty="0">
                <a:solidFill>
                  <a:srgbClr val="002060"/>
                </a:solidFill>
              </a:rPr>
              <a:t>,</a:t>
            </a:r>
            <a:br>
              <a:rPr lang="en-US" sz="1800" dirty="0">
                <a:solidFill>
                  <a:srgbClr val="002060"/>
                </a:solidFill>
              </a:rPr>
            </a:br>
            <a:r>
              <a:rPr lang="en-US" sz="1800" dirty="0">
                <a:solidFill>
                  <a:srgbClr val="002060"/>
                </a:solidFill>
              </a:rPr>
              <a:t>        University of Oregon</a:t>
            </a:r>
          </a:p>
          <a:p>
            <a:pPr marL="0" indent="0">
              <a:buFont typeface="Noto Sans Symbols"/>
              <a:buNone/>
            </a:pPr>
            <a:endParaRPr lang="en-US" sz="1800" dirty="0">
              <a:solidFill>
                <a:srgbClr val="002060"/>
              </a:solidFill>
            </a:endParaRPr>
          </a:p>
        </p:txBody>
      </p:sp>
      <p:sp>
        <p:nvSpPr>
          <p:cNvPr id="7" name="TextBox 6">
            <a:extLst>
              <a:ext uri="{FF2B5EF4-FFF2-40B4-BE49-F238E27FC236}">
                <a16:creationId xmlns:a16="http://schemas.microsoft.com/office/drawing/2014/main" id="{81D22523-5D59-47A3-889A-99186C6E9471}"/>
              </a:ext>
            </a:extLst>
          </p:cNvPr>
          <p:cNvSpPr txBox="1"/>
          <p:nvPr/>
        </p:nvSpPr>
        <p:spPr>
          <a:xfrm>
            <a:off x="405384" y="0"/>
            <a:ext cx="134684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Authors</a:t>
            </a:r>
          </a:p>
        </p:txBody>
      </p:sp>
      <p:sp>
        <p:nvSpPr>
          <p:cNvPr id="8" name="TextBox 7">
            <a:extLst>
              <a:ext uri="{FF2B5EF4-FFF2-40B4-BE49-F238E27FC236}">
                <a16:creationId xmlns:a16="http://schemas.microsoft.com/office/drawing/2014/main" id="{7CB1F68F-F200-47C0-B24F-E0EB90CB4A49}"/>
              </a:ext>
            </a:extLst>
          </p:cNvPr>
          <p:cNvSpPr txBox="1"/>
          <p:nvPr/>
        </p:nvSpPr>
        <p:spPr>
          <a:xfrm>
            <a:off x="5430457" y="34280"/>
            <a:ext cx="219803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 Contributors </a:t>
            </a:r>
          </a:p>
        </p:txBody>
      </p:sp>
    </p:spTree>
    <p:extLst>
      <p:ext uri="{BB962C8B-B14F-4D97-AF65-F5344CB8AC3E}">
        <p14:creationId xmlns:p14="http://schemas.microsoft.com/office/powerpoint/2010/main" val="410050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7" y="1532201"/>
            <a:ext cx="6082114" cy="2654573"/>
          </a:xfrm>
          <a:prstGeom prst="rect">
            <a:avLst/>
          </a:prstGeom>
          <a:noFill/>
        </p:spPr>
        <p:txBody>
          <a:bodyPr wrap="none" rtlCol="0">
            <a:spAutoFit/>
          </a:bodyPr>
          <a:lstStyle/>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Dual Language and Immersion Basics</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Bilingualism and Biliteracy</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Challenges of DLI</a:t>
            </a:r>
          </a:p>
          <a:p>
            <a:pPr marL="514350" indent="-514350">
              <a:spcBef>
                <a:spcPts val="900"/>
              </a:spcBef>
              <a:buFont typeface="+mj-lt"/>
              <a:buAutoNum type="arabicPeriod"/>
            </a:pPr>
            <a:r>
              <a:rPr lang="en-US" sz="2800" dirty="0">
                <a:solidFill>
                  <a:srgbClr val="C00000"/>
                </a:solidFill>
                <a:latin typeface="Calibri" panose="020F0502020204030204" pitchFamily="34" charset="0"/>
                <a:cs typeface="Calibri" panose="020F0502020204030204" pitchFamily="34" charset="0"/>
              </a:rPr>
              <a:t>College and Career Opportunities</a:t>
            </a: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152400" y="209550"/>
            <a:ext cx="6759032"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Workshop Topics</a:t>
            </a:r>
          </a:p>
        </p:txBody>
      </p:sp>
      <p:sp>
        <p:nvSpPr>
          <p:cNvPr id="10" name="TextBox 9"/>
          <p:cNvSpPr txBox="1"/>
          <p:nvPr/>
        </p:nvSpPr>
        <p:spPr>
          <a:xfrm>
            <a:off x="2308256" y="4774741"/>
            <a:ext cx="5309226"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768" y="4712659"/>
            <a:ext cx="514350" cy="361950"/>
          </a:xfrm>
          <a:prstGeom prst="rect">
            <a:avLst/>
          </a:prstGeom>
        </p:spPr>
      </p:pic>
      <p:sp>
        <p:nvSpPr>
          <p:cNvPr id="3" name="Slide Number Placeholder 2"/>
          <p:cNvSpPr>
            <a:spLocks noGrp="1"/>
          </p:cNvSpPr>
          <p:nvPr>
            <p:ph type="sldNum" idx="12"/>
          </p:nvPr>
        </p:nvSpPr>
        <p:spPr>
          <a:xfrm>
            <a:off x="8153400" y="4302684"/>
            <a:ext cx="548700" cy="393600"/>
          </a:xfrm>
        </p:spPr>
        <p:txBody>
          <a:bodyPr/>
          <a:lstStyle/>
          <a:p>
            <a:pPr lvl="0">
              <a:spcBef>
                <a:spcPts val="0"/>
              </a:spcBef>
              <a:buNone/>
            </a:pPr>
            <a:fld id="{00000000-1234-1234-1234-123412341234}" type="slidenum">
              <a:rPr lang="en" smtClean="0"/>
              <a:t>4</a:t>
            </a:fld>
            <a:endParaRPr lang="en" dirty="0"/>
          </a:p>
        </p:txBody>
      </p:sp>
    </p:spTree>
    <p:extLst>
      <p:ext uri="{BB962C8B-B14F-4D97-AF65-F5344CB8AC3E}">
        <p14:creationId xmlns:p14="http://schemas.microsoft.com/office/powerpoint/2010/main" val="76842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609600" y="1200150"/>
            <a:ext cx="7769225" cy="2667000"/>
          </a:xfrm>
          <a:prstGeom prst="rect">
            <a:avLst/>
          </a:prstGeom>
          <a:solidFill>
            <a:schemeClr val="accent1">
              <a:lumMod val="20000"/>
              <a:lumOff val="80000"/>
            </a:schemeClr>
          </a:solidFill>
          <a:ln w="38100">
            <a:solidFill>
              <a:schemeClr val="accent1"/>
            </a:solidFill>
          </a:ln>
        </p:spPr>
        <p:txBody>
          <a:bodyPr wrap="square" lIns="91425" tIns="91425" rIns="91425" bIns="91425" anchor="t" anchorCtr="0">
            <a:noAutofit/>
          </a:bodyPr>
          <a:lstStyle/>
          <a:p>
            <a:pPr>
              <a:spcBef>
                <a:spcPts val="0"/>
              </a:spcBef>
              <a:buNone/>
            </a:pPr>
            <a:r>
              <a:rPr lang="en-US" sz="2400" dirty="0">
                <a:solidFill>
                  <a:srgbClr val="002060"/>
                </a:solidFill>
              </a:rPr>
              <a:t>I understand that</a:t>
            </a:r>
            <a:endParaRPr lang="en" sz="2400" dirty="0">
              <a:solidFill>
                <a:srgbClr val="002060"/>
              </a:solidFill>
            </a:endParaRPr>
          </a:p>
          <a:p>
            <a:pPr marL="571500" lvl="0">
              <a:lnSpc>
                <a:spcPct val="115000"/>
              </a:lnSpc>
              <a:buFont typeface="Wingdings" panose="05000000000000000000" pitchFamily="2" charset="2"/>
              <a:buChar char="Ø"/>
            </a:pPr>
            <a:r>
              <a:rPr lang="en-US" sz="2400" dirty="0">
                <a:solidFill>
                  <a:srgbClr val="002060"/>
                </a:solidFill>
              </a:rPr>
              <a:t>students can earn college credit in a variety of ways by demonstrating high levels of bilingualism and biliteracy;</a:t>
            </a:r>
          </a:p>
          <a:p>
            <a:pPr marL="571500" lvl="0">
              <a:lnSpc>
                <a:spcPct val="115000"/>
              </a:lnSpc>
              <a:buFont typeface="Wingdings" panose="05000000000000000000" pitchFamily="2" charset="2"/>
              <a:buChar char="Ø"/>
            </a:pPr>
            <a:r>
              <a:rPr lang="en-US" sz="2400" dirty="0">
                <a:solidFill>
                  <a:srgbClr val="002060"/>
                </a:solidFill>
              </a:rPr>
              <a:t>there are many different jobs, careers  and other enriching opportunities  open to those who are bilingual and biliterate.</a:t>
            </a:r>
          </a:p>
          <a:p>
            <a:pPr lvl="0">
              <a:spcBef>
                <a:spcPts val="0"/>
              </a:spcBef>
              <a:buNone/>
            </a:pPr>
            <a:endParaRPr lang="en-US" sz="2400" b="1" dirty="0">
              <a:solidFill>
                <a:schemeClr val="tx2">
                  <a:lumMod val="75000"/>
                </a:schemeClr>
              </a:solidFill>
            </a:endParaRPr>
          </a:p>
          <a:p>
            <a:pPr marL="228600" lvl="0" algn="ctr">
              <a:lnSpc>
                <a:spcPct val="100000"/>
              </a:lnSpc>
              <a:spcAft>
                <a:spcPts val="0"/>
              </a:spcAft>
              <a:buNone/>
            </a:pPr>
            <a:endParaRPr lang="en" sz="2400"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5</a:t>
            </a:fld>
            <a:endParaRPr lang="en"/>
          </a:p>
        </p:txBody>
      </p:sp>
      <p:sp>
        <p:nvSpPr>
          <p:cNvPr id="7" name="TextBox 6"/>
          <p:cNvSpPr txBox="1"/>
          <p:nvPr/>
        </p:nvSpPr>
        <p:spPr>
          <a:xfrm>
            <a:off x="152400" y="209550"/>
            <a:ext cx="6759032"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objectives</a:t>
            </a:r>
          </a:p>
        </p:txBody>
      </p:sp>
    </p:spTree>
    <p:extLst>
      <p:ext uri="{BB962C8B-B14F-4D97-AF65-F5344CB8AC3E}">
        <p14:creationId xmlns:p14="http://schemas.microsoft.com/office/powerpoint/2010/main" val="54589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143000" y="1581150"/>
            <a:ext cx="6781800" cy="1562100"/>
          </a:xfrm>
          <a:prstGeom prst="rect">
            <a:avLst/>
          </a:prstGeom>
          <a:solidFill>
            <a:schemeClr val="accent1">
              <a:lumMod val="20000"/>
              <a:lumOff val="80000"/>
            </a:schemeClr>
          </a:solidFill>
          <a:ln w="38100">
            <a:solidFill>
              <a:srgbClr val="002060"/>
            </a:solidFill>
          </a:ln>
        </p:spPr>
        <p:txBody>
          <a:bodyPr wrap="square" lIns="91425" tIns="91425" rIns="91425" bIns="91425" anchor="t" anchorCtr="0">
            <a:noAutofit/>
          </a:bodyPr>
          <a:lstStyle/>
          <a:p>
            <a:pPr marL="0" indent="0">
              <a:spcBef>
                <a:spcPts val="0"/>
              </a:spcBef>
              <a:buNone/>
            </a:pPr>
            <a:r>
              <a:rPr lang="en-US" sz="2400" dirty="0">
                <a:solidFill>
                  <a:srgbClr val="002060"/>
                </a:solidFill>
              </a:rPr>
              <a:t>I understand that</a:t>
            </a:r>
            <a:r>
              <a:rPr lang="en-US" sz="2400" b="1" dirty="0">
                <a:solidFill>
                  <a:srgbClr val="002060"/>
                </a:solidFill>
              </a:rPr>
              <a:t> </a:t>
            </a:r>
            <a:r>
              <a:rPr lang="en-US" sz="2400" dirty="0">
                <a:solidFill>
                  <a:srgbClr val="002060"/>
                </a:solidFill>
              </a:rPr>
              <a:t>students can earn college credit </a:t>
            </a:r>
            <a:br>
              <a:rPr lang="en-US" sz="2400" dirty="0">
                <a:solidFill>
                  <a:srgbClr val="002060"/>
                </a:solidFill>
              </a:rPr>
            </a:br>
            <a:r>
              <a:rPr lang="en-US" sz="2400" dirty="0">
                <a:solidFill>
                  <a:srgbClr val="002060"/>
                </a:solidFill>
              </a:rPr>
              <a:t>in a variety of ways by demonstrating high levels of bilingualism and biliteracy.</a:t>
            </a:r>
          </a:p>
          <a:p>
            <a:pPr lvl="0">
              <a:spcBef>
                <a:spcPts val="0"/>
              </a:spcBef>
              <a:buNone/>
            </a:pPr>
            <a:endParaRPr lang="en-US" sz="2400" b="1" dirty="0">
              <a:solidFill>
                <a:schemeClr val="tx2">
                  <a:lumMod val="75000"/>
                </a:schemeClr>
              </a:solidFill>
            </a:endParaRPr>
          </a:p>
          <a:p>
            <a:pPr marL="228600" lvl="0" algn="ctr">
              <a:lnSpc>
                <a:spcPct val="100000"/>
              </a:lnSpc>
              <a:spcAft>
                <a:spcPts val="0"/>
              </a:spcAft>
              <a:buNone/>
            </a:pPr>
            <a:endParaRPr lang="en" sz="2400"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6</a:t>
            </a:fld>
            <a:endParaRPr lang="en"/>
          </a:p>
        </p:txBody>
      </p:sp>
      <p:sp>
        <p:nvSpPr>
          <p:cNvPr id="7" name="TextBox 6"/>
          <p:cNvSpPr txBox="1"/>
          <p:nvPr/>
        </p:nvSpPr>
        <p:spPr>
          <a:xfrm>
            <a:off x="152400" y="209550"/>
            <a:ext cx="6759032"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Objective #1</a:t>
            </a:r>
          </a:p>
        </p:txBody>
      </p:sp>
    </p:spTree>
    <p:extLst>
      <p:ext uri="{BB962C8B-B14F-4D97-AF65-F5344CB8AC3E}">
        <p14:creationId xmlns:p14="http://schemas.microsoft.com/office/powerpoint/2010/main" val="145471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42408-F5EF-4EFF-A6A4-DB04D3B9B329}"/>
              </a:ext>
            </a:extLst>
          </p:cNvPr>
          <p:cNvSpPr>
            <a:spLocks noGrp="1"/>
          </p:cNvSpPr>
          <p:nvPr>
            <p:ph type="sldNum" sz="quarter" idx="12"/>
          </p:nvPr>
        </p:nvSpPr>
        <p:spPr/>
        <p:txBody>
          <a:bodyPr/>
          <a:lstStyle/>
          <a:p>
            <a:pPr lvl="0">
              <a:spcBef>
                <a:spcPts val="0"/>
              </a:spcBef>
              <a:buNone/>
            </a:pPr>
            <a:fld id="{00000000-1234-1234-1234-123412341234}" type="slidenum">
              <a:rPr lang="en" smtClean="0"/>
              <a:t>7</a:t>
            </a:fld>
            <a:endParaRPr lang="en"/>
          </a:p>
        </p:txBody>
      </p:sp>
      <p:sp>
        <p:nvSpPr>
          <p:cNvPr id="4" name="TextBox 3">
            <a:extLst>
              <a:ext uri="{FF2B5EF4-FFF2-40B4-BE49-F238E27FC236}">
                <a16:creationId xmlns:a16="http://schemas.microsoft.com/office/drawing/2014/main" id="{63AAB390-3392-4F0A-AE46-193EBF54CECB}"/>
              </a:ext>
            </a:extLst>
          </p:cNvPr>
          <p:cNvSpPr txBox="1"/>
          <p:nvPr/>
        </p:nvSpPr>
        <p:spPr>
          <a:xfrm>
            <a:off x="228600" y="277785"/>
            <a:ext cx="8686800"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Participation in Seal of Biliteracy Programs </a:t>
            </a:r>
          </a:p>
        </p:txBody>
      </p:sp>
      <p:sp>
        <p:nvSpPr>
          <p:cNvPr id="18" name="TextBox 17">
            <a:extLst>
              <a:ext uri="{FF2B5EF4-FFF2-40B4-BE49-F238E27FC236}">
                <a16:creationId xmlns:a16="http://schemas.microsoft.com/office/drawing/2014/main" id="{560DB56B-6789-4045-B8C2-8AC217C0CC92}"/>
              </a:ext>
            </a:extLst>
          </p:cNvPr>
          <p:cNvSpPr txBox="1"/>
          <p:nvPr/>
        </p:nvSpPr>
        <p:spPr>
          <a:xfrm>
            <a:off x="304800" y="4691444"/>
            <a:ext cx="169950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(Seal of Biliteracy, 2020)</a:t>
            </a:r>
          </a:p>
        </p:txBody>
      </p:sp>
      <p:pic>
        <p:nvPicPr>
          <p:cNvPr id="6" name="Picture 5">
            <a:extLst>
              <a:ext uri="{FF2B5EF4-FFF2-40B4-BE49-F238E27FC236}">
                <a16:creationId xmlns:a16="http://schemas.microsoft.com/office/drawing/2014/main" id="{35AFDE63-B90E-4050-A139-CADE75680E48}"/>
              </a:ext>
            </a:extLst>
          </p:cNvPr>
          <p:cNvPicPr>
            <a:picLocks noChangeAspect="1"/>
          </p:cNvPicPr>
          <p:nvPr/>
        </p:nvPicPr>
        <p:blipFill>
          <a:blip r:embed="rId3"/>
          <a:stretch>
            <a:fillRect/>
          </a:stretch>
        </p:blipFill>
        <p:spPr>
          <a:xfrm>
            <a:off x="1981200" y="743953"/>
            <a:ext cx="5636117" cy="4050246"/>
          </a:xfrm>
          <a:prstGeom prst="rect">
            <a:avLst/>
          </a:prstGeom>
        </p:spPr>
      </p:pic>
    </p:spTree>
    <p:extLst>
      <p:ext uri="{BB962C8B-B14F-4D97-AF65-F5344CB8AC3E}">
        <p14:creationId xmlns:p14="http://schemas.microsoft.com/office/powerpoint/2010/main" val="214225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533400" y="2087830"/>
            <a:ext cx="7315200" cy="707886"/>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1.  What are Bilingual and Multilingual Seals and World Language Proficiency certificates?</a:t>
            </a:r>
          </a:p>
        </p:txBody>
      </p:sp>
      <p:sp>
        <p:nvSpPr>
          <p:cNvPr id="13" name="TextBox 12"/>
          <p:cNvSpPr txBox="1"/>
          <p:nvPr/>
        </p:nvSpPr>
        <p:spPr>
          <a:xfrm>
            <a:off x="609600" y="2795716"/>
            <a:ext cx="7619999" cy="1538883"/>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Minnesota districts award Minnesota bilingual and multilingual seals to high school graduates who demonstrate the required levels of language proficiency in speaking, writing, reading and listening for languages other than English. </a:t>
            </a:r>
          </a:p>
          <a:p>
            <a:endParaRPr lang="en-US" dirty="0"/>
          </a:p>
        </p:txBody>
      </p:sp>
      <p:sp>
        <p:nvSpPr>
          <p:cNvPr id="2" name="Slide Number Placeholder 1"/>
          <p:cNvSpPr>
            <a:spLocks noGrp="1"/>
          </p:cNvSpPr>
          <p:nvPr>
            <p:ph type="sldNum" idx="12"/>
          </p:nvPr>
        </p:nvSpPr>
        <p:spPr>
          <a:xfrm>
            <a:off x="8158695" y="4256568"/>
            <a:ext cx="548700" cy="393600"/>
          </a:xfrm>
        </p:spPr>
        <p:txBody>
          <a:bodyPr/>
          <a:lstStyle/>
          <a:p>
            <a:pPr lvl="0">
              <a:spcBef>
                <a:spcPts val="0"/>
              </a:spcBef>
              <a:buNone/>
            </a:pPr>
            <a:fld id="{00000000-1234-1234-1234-123412341234}" type="slidenum">
              <a:rPr lang="en" smtClean="0"/>
              <a:t>8</a:t>
            </a:fld>
            <a:endParaRPr lang="en"/>
          </a:p>
        </p:txBody>
      </p:sp>
      <p:sp>
        <p:nvSpPr>
          <p:cNvPr id="3" name="Rectangle 2">
            <a:extLst>
              <a:ext uri="{FF2B5EF4-FFF2-40B4-BE49-F238E27FC236}">
                <a16:creationId xmlns:a16="http://schemas.microsoft.com/office/drawing/2014/main" id="{29B41D64-EBD3-4A82-A636-231843FCF7E6}"/>
              </a:ext>
            </a:extLst>
          </p:cNvPr>
          <p:cNvSpPr/>
          <p:nvPr/>
        </p:nvSpPr>
        <p:spPr>
          <a:xfrm>
            <a:off x="228600" y="4805287"/>
            <a:ext cx="3424335" cy="307777"/>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(Minnesota Department of Education, 2020)</a:t>
            </a:r>
          </a:p>
        </p:txBody>
      </p:sp>
      <p:grpSp>
        <p:nvGrpSpPr>
          <p:cNvPr id="7" name="Group 6">
            <a:extLst>
              <a:ext uri="{FF2B5EF4-FFF2-40B4-BE49-F238E27FC236}">
                <a16:creationId xmlns:a16="http://schemas.microsoft.com/office/drawing/2014/main" id="{6096D48C-01FF-4AAB-9388-C83A31DB59D1}"/>
              </a:ext>
            </a:extLst>
          </p:cNvPr>
          <p:cNvGrpSpPr/>
          <p:nvPr/>
        </p:nvGrpSpPr>
        <p:grpSpPr>
          <a:xfrm>
            <a:off x="533400" y="184324"/>
            <a:ext cx="3474776" cy="1680270"/>
            <a:chOff x="533400" y="184324"/>
            <a:chExt cx="3474776" cy="1680270"/>
          </a:xfrm>
        </p:grpSpPr>
        <p:pic>
          <p:nvPicPr>
            <p:cNvPr id="8" name="Picture 2">
              <a:extLst>
                <a:ext uri="{FF2B5EF4-FFF2-40B4-BE49-F238E27FC236}">
                  <a16:creationId xmlns:a16="http://schemas.microsoft.com/office/drawing/2014/main" id="{DBBCFD08-8D2A-409D-BBFA-1B73F38C1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4"/>
              <a:ext cx="3429000" cy="1538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extLst>
                <a:ext uri="{FF2B5EF4-FFF2-40B4-BE49-F238E27FC236}">
                  <a16:creationId xmlns:a16="http://schemas.microsoft.com/office/drawing/2014/main" id="{B7DF864A-DD3F-44CF-8A85-58FC1E8892B5}"/>
                </a:ext>
              </a:extLst>
            </p:cNvPr>
            <p:cNvSpPr txBox="1"/>
            <p:nvPr/>
          </p:nvSpPr>
          <p:spPr>
            <a:xfrm>
              <a:off x="2590800" y="1679928"/>
              <a:ext cx="1417376" cy="184666"/>
            </a:xfrm>
            <a:prstGeom prst="rect">
              <a:avLst/>
            </a:prstGeom>
            <a:noFill/>
          </p:spPr>
          <p:txBody>
            <a:bodyPr wrap="none" rtlCol="0">
              <a:spAutoFit/>
            </a:bodyPr>
            <a:lstStyle/>
            <a:p>
              <a:r>
                <a:rPr lang="en-US" sz="600" dirty="0"/>
                <a:t>Minnesota Department of Education</a:t>
              </a:r>
            </a:p>
          </p:txBody>
        </p:sp>
      </p:grpSp>
    </p:spTree>
    <p:extLst>
      <p:ext uri="{BB962C8B-B14F-4D97-AF65-F5344CB8AC3E}">
        <p14:creationId xmlns:p14="http://schemas.microsoft.com/office/powerpoint/2010/main" val="29802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533400" y="2092464"/>
            <a:ext cx="8153400" cy="707886"/>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2.  What are the benefits of earning a bilingual seal or a world language</a:t>
            </a:r>
            <a:br>
              <a:rPr lang="en-US" sz="2000" b="1" dirty="0">
                <a:solidFill>
                  <a:srgbClr val="002060"/>
                </a:solidFill>
                <a:latin typeface="Calibri" panose="020F0502020204030204" pitchFamily="34" charset="0"/>
                <a:cs typeface="Calibri" panose="020F0502020204030204" pitchFamily="34" charset="0"/>
              </a:rPr>
            </a:br>
            <a:r>
              <a:rPr lang="en-US" sz="2000" b="1" dirty="0">
                <a:solidFill>
                  <a:srgbClr val="002060"/>
                </a:solidFill>
                <a:latin typeface="Calibri" panose="020F0502020204030204" pitchFamily="34" charset="0"/>
                <a:cs typeface="Calibri" panose="020F0502020204030204" pitchFamily="34" charset="0"/>
              </a:rPr>
              <a:t>      proficiency certificate?</a:t>
            </a:r>
          </a:p>
        </p:txBody>
      </p:sp>
      <p:sp>
        <p:nvSpPr>
          <p:cNvPr id="13" name="TextBox 12"/>
          <p:cNvSpPr txBox="1"/>
          <p:nvPr/>
        </p:nvSpPr>
        <p:spPr>
          <a:xfrm>
            <a:off x="591065" y="2896601"/>
            <a:ext cx="7619999" cy="1323439"/>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Minnesota State Colleges and Universities (Minnesota State) will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award </a:t>
            </a:r>
            <a:r>
              <a:rPr lang="en-US" sz="2000" b="1" dirty="0">
                <a:solidFill>
                  <a:srgbClr val="002060"/>
                </a:solidFill>
                <a:latin typeface="Calibri" panose="020F0502020204030204" pitchFamily="34" charset="0"/>
                <a:cs typeface="Calibri" panose="020F0502020204030204" pitchFamily="34" charset="0"/>
              </a:rPr>
              <a:t>free college semester credits </a:t>
            </a:r>
            <a:r>
              <a:rPr lang="en-US" sz="2000" dirty="0">
                <a:solidFill>
                  <a:srgbClr val="002060"/>
                </a:solidFill>
                <a:latin typeface="Calibri" panose="020F0502020204030204" pitchFamily="34" charset="0"/>
                <a:cs typeface="Calibri" panose="020F0502020204030204" pitchFamily="34" charset="0"/>
              </a:rPr>
              <a:t>to graduating high school students who receive bilingual and multilingual seals and world language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proficiency certificates. </a:t>
            </a:r>
            <a:endParaRPr lang="en-US" dirty="0">
              <a:solidFill>
                <a:srgbClr val="00206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83851" y="4324350"/>
            <a:ext cx="548700" cy="393600"/>
          </a:xfrm>
        </p:spPr>
        <p:txBody>
          <a:bodyPr/>
          <a:lstStyle/>
          <a:p>
            <a:pPr lvl="0">
              <a:spcBef>
                <a:spcPts val="0"/>
              </a:spcBef>
              <a:buNone/>
            </a:pPr>
            <a:fld id="{00000000-1234-1234-1234-123412341234}" type="slidenum">
              <a:rPr lang="en" smtClean="0"/>
              <a:t>9</a:t>
            </a:fld>
            <a:endParaRPr lang="en" dirty="0"/>
          </a:p>
        </p:txBody>
      </p:sp>
      <p:sp>
        <p:nvSpPr>
          <p:cNvPr id="3" name="TextBox 2">
            <a:extLst>
              <a:ext uri="{FF2B5EF4-FFF2-40B4-BE49-F238E27FC236}">
                <a16:creationId xmlns:a16="http://schemas.microsoft.com/office/drawing/2014/main" id="{D05555CE-183C-40C1-BB40-3419576136C3}"/>
              </a:ext>
            </a:extLst>
          </p:cNvPr>
          <p:cNvSpPr txBox="1"/>
          <p:nvPr/>
        </p:nvSpPr>
        <p:spPr>
          <a:xfrm>
            <a:off x="304800" y="4857750"/>
            <a:ext cx="2956259"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(Minnesota Department of Education, 2020)</a:t>
            </a:r>
          </a:p>
        </p:txBody>
      </p:sp>
      <p:grpSp>
        <p:nvGrpSpPr>
          <p:cNvPr id="7" name="Group 6">
            <a:extLst>
              <a:ext uri="{FF2B5EF4-FFF2-40B4-BE49-F238E27FC236}">
                <a16:creationId xmlns:a16="http://schemas.microsoft.com/office/drawing/2014/main" id="{78EBC455-4E42-480C-B69A-D03C3B846A91}"/>
              </a:ext>
            </a:extLst>
          </p:cNvPr>
          <p:cNvGrpSpPr/>
          <p:nvPr/>
        </p:nvGrpSpPr>
        <p:grpSpPr>
          <a:xfrm>
            <a:off x="533400" y="184324"/>
            <a:ext cx="3474776" cy="1680270"/>
            <a:chOff x="533400" y="184324"/>
            <a:chExt cx="3474776" cy="1680270"/>
          </a:xfrm>
        </p:grpSpPr>
        <p:pic>
          <p:nvPicPr>
            <p:cNvPr id="8" name="Picture 2">
              <a:extLst>
                <a:ext uri="{FF2B5EF4-FFF2-40B4-BE49-F238E27FC236}">
                  <a16:creationId xmlns:a16="http://schemas.microsoft.com/office/drawing/2014/main" id="{B969DC51-0AA7-4029-B084-66210670E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4"/>
              <a:ext cx="3429000" cy="1538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extLst>
                <a:ext uri="{FF2B5EF4-FFF2-40B4-BE49-F238E27FC236}">
                  <a16:creationId xmlns:a16="http://schemas.microsoft.com/office/drawing/2014/main" id="{14C1A96D-F292-4AD7-BC09-7D486A8335E0}"/>
                </a:ext>
              </a:extLst>
            </p:cNvPr>
            <p:cNvSpPr txBox="1"/>
            <p:nvPr/>
          </p:nvSpPr>
          <p:spPr>
            <a:xfrm>
              <a:off x="2590800" y="1679928"/>
              <a:ext cx="1417376" cy="184666"/>
            </a:xfrm>
            <a:prstGeom prst="rect">
              <a:avLst/>
            </a:prstGeom>
            <a:noFill/>
          </p:spPr>
          <p:txBody>
            <a:bodyPr wrap="none" rtlCol="0">
              <a:spAutoFit/>
            </a:bodyPr>
            <a:lstStyle/>
            <a:p>
              <a:r>
                <a:rPr lang="en-US" sz="600" dirty="0"/>
                <a:t>Minnesota Department of Education</a:t>
              </a:r>
            </a:p>
          </p:txBody>
        </p:sp>
      </p:grpSp>
    </p:spTree>
    <p:extLst>
      <p:ext uri="{BB962C8B-B14F-4D97-AF65-F5344CB8AC3E}">
        <p14:creationId xmlns:p14="http://schemas.microsoft.com/office/powerpoint/2010/main" val="42634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15374</TotalTime>
  <Words>2723</Words>
  <Application>Microsoft Macintosh PowerPoint</Application>
  <PresentationFormat>On-screen Show (16:9)</PresentationFormat>
  <Paragraphs>280</Paragraphs>
  <Slides>35</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Amienne</vt:lpstr>
      <vt:lpstr>Arial</vt:lpstr>
      <vt:lpstr>Calibri</vt:lpstr>
      <vt:lpstr>Century Schoolbook</vt:lpstr>
      <vt:lpstr>Hurry Up</vt:lpstr>
      <vt:lpstr>Noto Sans Symbols</vt:lpstr>
      <vt:lpstr>Tahoma</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Career Opportunities</dc:title>
  <dc:creator>Maureen</dc:creator>
  <cp:lastModifiedBy>Diane J Tedick PhD</cp:lastModifiedBy>
  <cp:revision>451</cp:revision>
  <dcterms:modified xsi:type="dcterms:W3CDTF">2021-03-04T15:38:09Z</dcterms:modified>
</cp:coreProperties>
</file>